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9"/>
  </p:notesMasterIdLst>
  <p:sldIdLst>
    <p:sldId id="256" r:id="rId2"/>
    <p:sldId id="305" r:id="rId3"/>
    <p:sldId id="308" r:id="rId4"/>
    <p:sldId id="310" r:id="rId5"/>
    <p:sldId id="309" r:id="rId6"/>
    <p:sldId id="312" r:id="rId7"/>
    <p:sldId id="311" r:id="rId8"/>
    <p:sldId id="313" r:id="rId9"/>
    <p:sldId id="314" r:id="rId10"/>
    <p:sldId id="315" r:id="rId11"/>
    <p:sldId id="316" r:id="rId12"/>
    <p:sldId id="317" r:id="rId13"/>
    <p:sldId id="318" r:id="rId14"/>
    <p:sldId id="319" r:id="rId15"/>
    <p:sldId id="320" r:id="rId16"/>
    <p:sldId id="321" r:id="rId17"/>
    <p:sldId id="322" r:id="rId18"/>
  </p:sldIdLst>
  <p:sldSz cx="9144000" cy="5143500" type="screen16x9"/>
  <p:notesSz cx="6858000" cy="9144000"/>
  <p:embeddedFontLst>
    <p:embeddedFont>
      <p:font typeface="Figtree Black" pitchFamily="2" charset="0"/>
      <p:bold r:id="rId20"/>
      <p:italic r:id="rId21"/>
      <p:boldItalic r:id="rId22"/>
    </p:embeddedFont>
    <p:embeddedFont>
      <p:font typeface="Hanken Grotesk"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E37F9-4FCF-48B9-ADF8-1239A2737CA9}">
  <a:tblStyle styleId="{0A2E37F9-4FCF-48B9-ADF8-1239A2737C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6"/>
    <p:restoredTop sz="87043"/>
  </p:normalViewPr>
  <p:slideViewPr>
    <p:cSldViewPr snapToGrid="0">
      <p:cViewPr varScale="1">
        <p:scale>
          <a:sx n="125" d="100"/>
          <a:sy n="125" d="100"/>
        </p:scale>
        <p:origin x="1352" y="16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B5DCB6-DDFF-0240-B3AA-846B902E817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9E30B1FD-DE9B-1E4C-83D9-45D9A0B35CD6}">
      <dgm:prSet/>
      <dgm:spPr/>
      <dgm:t>
        <a:bodyPr/>
        <a:lstStyle/>
        <a:p>
          <a:r>
            <a:rPr lang="en-US" b="0" i="0" dirty="0"/>
            <a:t>Global warming</a:t>
          </a:r>
          <a:endParaRPr lang="en-US" dirty="0"/>
        </a:p>
      </dgm:t>
    </dgm:pt>
    <dgm:pt modelId="{B437E78F-00EC-3843-9044-8F0DB9E15A89}" type="parTrans" cxnId="{55B41ECF-E7AD-5849-9A61-0BA633B8DBBF}">
      <dgm:prSet/>
      <dgm:spPr/>
      <dgm:t>
        <a:bodyPr/>
        <a:lstStyle/>
        <a:p>
          <a:endParaRPr lang="en-US"/>
        </a:p>
      </dgm:t>
    </dgm:pt>
    <dgm:pt modelId="{71509964-14BE-3C45-B6F1-65679FAFCBC9}" type="sibTrans" cxnId="{55B41ECF-E7AD-5849-9A61-0BA633B8DBBF}">
      <dgm:prSet/>
      <dgm:spPr/>
      <dgm:t>
        <a:bodyPr/>
        <a:lstStyle/>
        <a:p>
          <a:endParaRPr lang="en-US"/>
        </a:p>
      </dgm:t>
    </dgm:pt>
    <dgm:pt modelId="{58A77839-73A3-EC4B-9584-CBFF273DF512}">
      <dgm:prSet/>
      <dgm:spPr/>
      <dgm:t>
        <a:bodyPr/>
        <a:lstStyle/>
        <a:p>
          <a:r>
            <a:rPr lang="en-US" dirty="0"/>
            <a:t>More emissions and heat dumped outside</a:t>
          </a:r>
        </a:p>
      </dgm:t>
    </dgm:pt>
    <dgm:pt modelId="{16B7BBBB-07E5-D64D-AFD6-698208E57C25}" type="parTrans" cxnId="{37FB4B38-7213-1C47-8F52-303D246F56F4}">
      <dgm:prSet/>
      <dgm:spPr/>
      <dgm:t>
        <a:bodyPr/>
        <a:lstStyle/>
        <a:p>
          <a:endParaRPr lang="en-US"/>
        </a:p>
      </dgm:t>
    </dgm:pt>
    <dgm:pt modelId="{1D5E395C-78B2-D643-B98A-B84599832C3C}" type="sibTrans" cxnId="{37FB4B38-7213-1C47-8F52-303D246F56F4}">
      <dgm:prSet/>
      <dgm:spPr/>
      <dgm:t>
        <a:bodyPr/>
        <a:lstStyle/>
        <a:p>
          <a:endParaRPr lang="en-US"/>
        </a:p>
      </dgm:t>
    </dgm:pt>
    <dgm:pt modelId="{C5AC7BCF-681F-6D45-B2D0-7370AF2A7FAB}">
      <dgm:prSet/>
      <dgm:spPr/>
      <dgm:t>
        <a:bodyPr/>
        <a:lstStyle/>
        <a:p>
          <a:r>
            <a:rPr lang="en-US" dirty="0"/>
            <a:t>More AC use</a:t>
          </a:r>
        </a:p>
      </dgm:t>
    </dgm:pt>
    <dgm:pt modelId="{3906D159-0CCA-B64A-9AA7-E83068A6BDE2}" type="parTrans" cxnId="{82C95924-683F-464A-8B4E-0D8605A8450D}">
      <dgm:prSet/>
      <dgm:spPr/>
      <dgm:t>
        <a:bodyPr/>
        <a:lstStyle/>
        <a:p>
          <a:endParaRPr lang="en-US"/>
        </a:p>
      </dgm:t>
    </dgm:pt>
    <dgm:pt modelId="{05AE6AC2-3D70-754B-B70A-7977CEBCD3DE}" type="sibTrans" cxnId="{82C95924-683F-464A-8B4E-0D8605A8450D}">
      <dgm:prSet/>
      <dgm:spPr/>
      <dgm:t>
        <a:bodyPr/>
        <a:lstStyle/>
        <a:p>
          <a:endParaRPr lang="en-US"/>
        </a:p>
      </dgm:t>
    </dgm:pt>
    <dgm:pt modelId="{45AE32C0-8A47-4641-8C79-EABC836D79F3}" type="pres">
      <dgm:prSet presAssocID="{23B5DCB6-DDFF-0240-B3AA-846B902E817C}" presName="cycle" presStyleCnt="0">
        <dgm:presLayoutVars>
          <dgm:dir/>
          <dgm:resizeHandles val="exact"/>
        </dgm:presLayoutVars>
      </dgm:prSet>
      <dgm:spPr/>
    </dgm:pt>
    <dgm:pt modelId="{55F2C41A-DEC3-0A40-91EF-09C22E07BA88}" type="pres">
      <dgm:prSet presAssocID="{9E30B1FD-DE9B-1E4C-83D9-45D9A0B35CD6}" presName="node" presStyleLbl="node1" presStyleIdx="0" presStyleCnt="3">
        <dgm:presLayoutVars>
          <dgm:bulletEnabled val="1"/>
        </dgm:presLayoutVars>
      </dgm:prSet>
      <dgm:spPr/>
    </dgm:pt>
    <dgm:pt modelId="{9AA5C468-946F-254A-9BE8-9F29358839A6}" type="pres">
      <dgm:prSet presAssocID="{71509964-14BE-3C45-B6F1-65679FAFCBC9}" presName="sibTrans" presStyleLbl="sibTrans2D1" presStyleIdx="0" presStyleCnt="3" custAng="10438741"/>
      <dgm:spPr/>
    </dgm:pt>
    <dgm:pt modelId="{43B4818C-242B-944F-B8D5-79E00AA9AF07}" type="pres">
      <dgm:prSet presAssocID="{71509964-14BE-3C45-B6F1-65679FAFCBC9}" presName="connectorText" presStyleLbl="sibTrans2D1" presStyleIdx="0" presStyleCnt="3"/>
      <dgm:spPr/>
    </dgm:pt>
    <dgm:pt modelId="{50051784-0782-9E4E-9D9D-A803F24E5AE5}" type="pres">
      <dgm:prSet presAssocID="{58A77839-73A3-EC4B-9584-CBFF273DF512}" presName="node" presStyleLbl="node1" presStyleIdx="1" presStyleCnt="3">
        <dgm:presLayoutVars>
          <dgm:bulletEnabled val="1"/>
        </dgm:presLayoutVars>
      </dgm:prSet>
      <dgm:spPr/>
    </dgm:pt>
    <dgm:pt modelId="{40AA0305-33CD-B04F-9ADD-074FF48E5140}" type="pres">
      <dgm:prSet presAssocID="{1D5E395C-78B2-D643-B98A-B84599832C3C}" presName="sibTrans" presStyleLbl="sibTrans2D1" presStyleIdx="1" presStyleCnt="3" custAng="10800000"/>
      <dgm:spPr/>
    </dgm:pt>
    <dgm:pt modelId="{29D87FD6-29D8-9E47-83EC-4799A5E0F843}" type="pres">
      <dgm:prSet presAssocID="{1D5E395C-78B2-D643-B98A-B84599832C3C}" presName="connectorText" presStyleLbl="sibTrans2D1" presStyleIdx="1" presStyleCnt="3"/>
      <dgm:spPr/>
    </dgm:pt>
    <dgm:pt modelId="{A05BE693-5164-6A4E-A07F-BC9C67B82C13}" type="pres">
      <dgm:prSet presAssocID="{C5AC7BCF-681F-6D45-B2D0-7370AF2A7FAB}" presName="node" presStyleLbl="node1" presStyleIdx="2" presStyleCnt="3">
        <dgm:presLayoutVars>
          <dgm:bulletEnabled val="1"/>
        </dgm:presLayoutVars>
      </dgm:prSet>
      <dgm:spPr/>
    </dgm:pt>
    <dgm:pt modelId="{8FF4CE9C-1803-AA42-8CDB-1EDB1E82932C}" type="pres">
      <dgm:prSet presAssocID="{05AE6AC2-3D70-754B-B70A-7977CEBCD3DE}" presName="sibTrans" presStyleLbl="sibTrans2D1" presStyleIdx="2" presStyleCnt="3" custAng="10750056"/>
      <dgm:spPr/>
    </dgm:pt>
    <dgm:pt modelId="{6171915E-DD84-F34B-A5D0-53869177AF12}" type="pres">
      <dgm:prSet presAssocID="{05AE6AC2-3D70-754B-B70A-7977CEBCD3DE}" presName="connectorText" presStyleLbl="sibTrans2D1" presStyleIdx="2" presStyleCnt="3"/>
      <dgm:spPr/>
    </dgm:pt>
  </dgm:ptLst>
  <dgm:cxnLst>
    <dgm:cxn modelId="{504F1D05-5299-3445-BD16-FC04661D21A6}" type="presOf" srcId="{23B5DCB6-DDFF-0240-B3AA-846B902E817C}" destId="{45AE32C0-8A47-4641-8C79-EABC836D79F3}" srcOrd="0" destOrd="0" presId="urn:microsoft.com/office/officeart/2005/8/layout/cycle2"/>
    <dgm:cxn modelId="{B602B721-0E1C-184A-AAC4-DD4E43B51A0E}" type="presOf" srcId="{9E30B1FD-DE9B-1E4C-83D9-45D9A0B35CD6}" destId="{55F2C41A-DEC3-0A40-91EF-09C22E07BA88}" srcOrd="0" destOrd="0" presId="urn:microsoft.com/office/officeart/2005/8/layout/cycle2"/>
    <dgm:cxn modelId="{82C95924-683F-464A-8B4E-0D8605A8450D}" srcId="{23B5DCB6-DDFF-0240-B3AA-846B902E817C}" destId="{C5AC7BCF-681F-6D45-B2D0-7370AF2A7FAB}" srcOrd="2" destOrd="0" parTransId="{3906D159-0CCA-B64A-9AA7-E83068A6BDE2}" sibTransId="{05AE6AC2-3D70-754B-B70A-7977CEBCD3DE}"/>
    <dgm:cxn modelId="{37FB4B38-7213-1C47-8F52-303D246F56F4}" srcId="{23B5DCB6-DDFF-0240-B3AA-846B902E817C}" destId="{58A77839-73A3-EC4B-9584-CBFF273DF512}" srcOrd="1" destOrd="0" parTransId="{16B7BBBB-07E5-D64D-AFD6-698208E57C25}" sibTransId="{1D5E395C-78B2-D643-B98A-B84599832C3C}"/>
    <dgm:cxn modelId="{91FD7452-1A19-E240-8B55-995314078643}" type="presOf" srcId="{05AE6AC2-3D70-754B-B70A-7977CEBCD3DE}" destId="{6171915E-DD84-F34B-A5D0-53869177AF12}" srcOrd="1" destOrd="0" presId="urn:microsoft.com/office/officeart/2005/8/layout/cycle2"/>
    <dgm:cxn modelId="{313DE060-477E-D24E-849B-F98BC686DA87}" type="presOf" srcId="{C5AC7BCF-681F-6D45-B2D0-7370AF2A7FAB}" destId="{A05BE693-5164-6A4E-A07F-BC9C67B82C13}" srcOrd="0" destOrd="0" presId="urn:microsoft.com/office/officeart/2005/8/layout/cycle2"/>
    <dgm:cxn modelId="{341CAA99-96BC-3549-A8BD-EE04FC444971}" type="presOf" srcId="{71509964-14BE-3C45-B6F1-65679FAFCBC9}" destId="{43B4818C-242B-944F-B8D5-79E00AA9AF07}" srcOrd="1" destOrd="0" presId="urn:microsoft.com/office/officeart/2005/8/layout/cycle2"/>
    <dgm:cxn modelId="{969D1DA7-AD52-B149-9670-974653AB5E28}" type="presOf" srcId="{1D5E395C-78B2-D643-B98A-B84599832C3C}" destId="{29D87FD6-29D8-9E47-83EC-4799A5E0F843}" srcOrd="1" destOrd="0" presId="urn:microsoft.com/office/officeart/2005/8/layout/cycle2"/>
    <dgm:cxn modelId="{B423FBB7-89A7-5548-AA2A-78BD2468AC56}" type="presOf" srcId="{05AE6AC2-3D70-754B-B70A-7977CEBCD3DE}" destId="{8FF4CE9C-1803-AA42-8CDB-1EDB1E82932C}" srcOrd="0" destOrd="0" presId="urn:microsoft.com/office/officeart/2005/8/layout/cycle2"/>
    <dgm:cxn modelId="{D5C733B8-6E0A-A447-AEF3-28A97505D786}" type="presOf" srcId="{71509964-14BE-3C45-B6F1-65679FAFCBC9}" destId="{9AA5C468-946F-254A-9BE8-9F29358839A6}" srcOrd="0" destOrd="0" presId="urn:microsoft.com/office/officeart/2005/8/layout/cycle2"/>
    <dgm:cxn modelId="{AE32E7C6-7ED0-1E48-B720-C86F71F67F2C}" type="presOf" srcId="{58A77839-73A3-EC4B-9584-CBFF273DF512}" destId="{50051784-0782-9E4E-9D9D-A803F24E5AE5}" srcOrd="0" destOrd="0" presId="urn:microsoft.com/office/officeart/2005/8/layout/cycle2"/>
    <dgm:cxn modelId="{55B41ECF-E7AD-5849-9A61-0BA633B8DBBF}" srcId="{23B5DCB6-DDFF-0240-B3AA-846B902E817C}" destId="{9E30B1FD-DE9B-1E4C-83D9-45D9A0B35CD6}" srcOrd="0" destOrd="0" parTransId="{B437E78F-00EC-3843-9044-8F0DB9E15A89}" sibTransId="{71509964-14BE-3C45-B6F1-65679FAFCBC9}"/>
    <dgm:cxn modelId="{126104F5-0198-A840-A109-2824507C0896}" type="presOf" srcId="{1D5E395C-78B2-D643-B98A-B84599832C3C}" destId="{40AA0305-33CD-B04F-9ADD-074FF48E5140}" srcOrd="0" destOrd="0" presId="urn:microsoft.com/office/officeart/2005/8/layout/cycle2"/>
    <dgm:cxn modelId="{10CBCC97-4105-AC4C-87DB-AA2072F9A491}" type="presParOf" srcId="{45AE32C0-8A47-4641-8C79-EABC836D79F3}" destId="{55F2C41A-DEC3-0A40-91EF-09C22E07BA88}" srcOrd="0" destOrd="0" presId="urn:microsoft.com/office/officeart/2005/8/layout/cycle2"/>
    <dgm:cxn modelId="{A4799BAA-ADC3-744A-8447-2746E2C0307E}" type="presParOf" srcId="{45AE32C0-8A47-4641-8C79-EABC836D79F3}" destId="{9AA5C468-946F-254A-9BE8-9F29358839A6}" srcOrd="1" destOrd="0" presId="urn:microsoft.com/office/officeart/2005/8/layout/cycle2"/>
    <dgm:cxn modelId="{69AAEE56-FCE4-3344-8A0B-A2CDDD479DA3}" type="presParOf" srcId="{9AA5C468-946F-254A-9BE8-9F29358839A6}" destId="{43B4818C-242B-944F-B8D5-79E00AA9AF07}" srcOrd="0" destOrd="0" presId="urn:microsoft.com/office/officeart/2005/8/layout/cycle2"/>
    <dgm:cxn modelId="{A8D5DB59-3328-604C-9E71-555C6916D9B9}" type="presParOf" srcId="{45AE32C0-8A47-4641-8C79-EABC836D79F3}" destId="{50051784-0782-9E4E-9D9D-A803F24E5AE5}" srcOrd="2" destOrd="0" presId="urn:microsoft.com/office/officeart/2005/8/layout/cycle2"/>
    <dgm:cxn modelId="{EB553907-B189-5B45-A327-6737F8B698B0}" type="presParOf" srcId="{45AE32C0-8A47-4641-8C79-EABC836D79F3}" destId="{40AA0305-33CD-B04F-9ADD-074FF48E5140}" srcOrd="3" destOrd="0" presId="urn:microsoft.com/office/officeart/2005/8/layout/cycle2"/>
    <dgm:cxn modelId="{CE5AEC35-001C-5643-A504-8A7578640F85}" type="presParOf" srcId="{40AA0305-33CD-B04F-9ADD-074FF48E5140}" destId="{29D87FD6-29D8-9E47-83EC-4799A5E0F843}" srcOrd="0" destOrd="0" presId="urn:microsoft.com/office/officeart/2005/8/layout/cycle2"/>
    <dgm:cxn modelId="{14E36B6E-CD89-B146-95F6-EF37B76F7FD4}" type="presParOf" srcId="{45AE32C0-8A47-4641-8C79-EABC836D79F3}" destId="{A05BE693-5164-6A4E-A07F-BC9C67B82C13}" srcOrd="4" destOrd="0" presId="urn:microsoft.com/office/officeart/2005/8/layout/cycle2"/>
    <dgm:cxn modelId="{3DEB4FAA-CC81-1348-BBCB-8E2698A6F8C4}" type="presParOf" srcId="{45AE32C0-8A47-4641-8C79-EABC836D79F3}" destId="{8FF4CE9C-1803-AA42-8CDB-1EDB1E82932C}" srcOrd="5" destOrd="0" presId="urn:microsoft.com/office/officeart/2005/8/layout/cycle2"/>
    <dgm:cxn modelId="{9DD4E262-A6C3-5B49-A0A2-5BCB1F7C28FB}" type="presParOf" srcId="{8FF4CE9C-1803-AA42-8CDB-1EDB1E82932C}" destId="{6171915E-DD84-F34B-A5D0-53869177AF1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2C41A-DEC3-0A40-91EF-09C22E07BA88}">
      <dsp:nvSpPr>
        <dsp:cNvPr id="0" name=""/>
        <dsp:cNvSpPr/>
      </dsp:nvSpPr>
      <dsp:spPr>
        <a:xfrm>
          <a:off x="1022523" y="321"/>
          <a:ext cx="1036819" cy="1036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Global warming</a:t>
          </a:r>
          <a:endParaRPr lang="en-US" sz="1000" kern="1200" dirty="0"/>
        </a:p>
      </dsp:txBody>
      <dsp:txXfrm>
        <a:off x="1174362" y="152160"/>
        <a:ext cx="733141" cy="733141"/>
      </dsp:txXfrm>
    </dsp:sp>
    <dsp:sp modelId="{9AA5C468-946F-254A-9BE8-9F29358839A6}">
      <dsp:nvSpPr>
        <dsp:cNvPr id="0" name=""/>
        <dsp:cNvSpPr/>
      </dsp:nvSpPr>
      <dsp:spPr>
        <a:xfrm rot="14038741">
          <a:off x="1788446" y="1010991"/>
          <a:ext cx="275418" cy="3499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854054" y="1114390"/>
        <a:ext cx="192793" cy="209956"/>
      </dsp:txXfrm>
    </dsp:sp>
    <dsp:sp modelId="{50051784-0782-9E4E-9D9D-A803F24E5AE5}">
      <dsp:nvSpPr>
        <dsp:cNvPr id="0" name=""/>
        <dsp:cNvSpPr/>
      </dsp:nvSpPr>
      <dsp:spPr>
        <a:xfrm>
          <a:off x="1800761" y="1348269"/>
          <a:ext cx="1036819" cy="1036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More emissions and heat dumped outside</a:t>
          </a:r>
        </a:p>
      </dsp:txBody>
      <dsp:txXfrm>
        <a:off x="1952600" y="1500108"/>
        <a:ext cx="733141" cy="733141"/>
      </dsp:txXfrm>
    </dsp:sp>
    <dsp:sp modelId="{40AA0305-33CD-B04F-9ADD-074FF48E5140}">
      <dsp:nvSpPr>
        <dsp:cNvPr id="0" name=""/>
        <dsp:cNvSpPr/>
      </dsp:nvSpPr>
      <dsp:spPr>
        <a:xfrm>
          <a:off x="1411019" y="1691716"/>
          <a:ext cx="275418" cy="3499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411019" y="1761701"/>
        <a:ext cx="192793" cy="209956"/>
      </dsp:txXfrm>
    </dsp:sp>
    <dsp:sp modelId="{A05BE693-5164-6A4E-A07F-BC9C67B82C13}">
      <dsp:nvSpPr>
        <dsp:cNvPr id="0" name=""/>
        <dsp:cNvSpPr/>
      </dsp:nvSpPr>
      <dsp:spPr>
        <a:xfrm>
          <a:off x="244285" y="1348269"/>
          <a:ext cx="1036819" cy="1036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More AC use</a:t>
          </a:r>
        </a:p>
      </dsp:txBody>
      <dsp:txXfrm>
        <a:off x="396124" y="1500108"/>
        <a:ext cx="733141" cy="733141"/>
      </dsp:txXfrm>
    </dsp:sp>
    <dsp:sp modelId="{8FF4CE9C-1803-AA42-8CDB-1EDB1E82932C}">
      <dsp:nvSpPr>
        <dsp:cNvPr id="0" name=""/>
        <dsp:cNvSpPr/>
      </dsp:nvSpPr>
      <dsp:spPr>
        <a:xfrm rot="7150056">
          <a:off x="1010208" y="1024492"/>
          <a:ext cx="275418" cy="3499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071655" y="1058403"/>
        <a:ext cx="192793" cy="20995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097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3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ECECEC"/>
                </a:solidFill>
                <a:effectLst/>
                <a:highlight>
                  <a:srgbClr val="212121"/>
                </a:highlight>
                <a:latin typeface="Aptos" panose="020B0004020202020204" pitchFamily="34" charset="0"/>
              </a:rPr>
              <a:t>COMSOL Multiphysics is a powerful simulation software that allows users to model and solve complex engineering, scientific, and mathematical problems across various physics and engineering disciplines.</a:t>
            </a:r>
          </a:p>
          <a:p>
            <a:r>
              <a:rPr lang="en-US" b="0" i="0" u="none" strike="noStrike" dirty="0">
                <a:solidFill>
                  <a:srgbClr val="ECECEC"/>
                </a:solidFill>
                <a:effectLst/>
                <a:highlight>
                  <a:srgbClr val="212121"/>
                </a:highlight>
                <a:latin typeface="Aptos" panose="020B0004020202020204" pitchFamily="34" charset="0"/>
              </a:rPr>
              <a:t>It utilizes the finite element method to analyze multi-physics phenomena, enabling researchers and engineers to create, experiment, and optimize designs in a virtual environment.</a:t>
            </a:r>
            <a:endParaRPr lang="en-US" dirty="0">
              <a:latin typeface="Aptos" panose="020B0004020202020204" pitchFamily="34" charset="0"/>
            </a:endParaRPr>
          </a:p>
        </p:txBody>
      </p:sp>
    </p:spTree>
    <p:extLst>
      <p:ext uri="{BB962C8B-B14F-4D97-AF65-F5344CB8AC3E}">
        <p14:creationId xmlns:p14="http://schemas.microsoft.com/office/powerpoint/2010/main" val="20158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451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9233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0727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Yes, that's a correct and succinct way to describe the process. Discretizing the geometry into a mesh breaks the model into smaller, manageable elements where local solutions to the governing equations are computed. The program then intelligently combines these local solutions, considering the boundary and continuity conditions at the interfaces between elements, to construct a solution for the entire domain. </a:t>
            </a:r>
          </a:p>
          <a:p>
            <a:endParaRPr lang="en-US" dirty="0"/>
          </a:p>
          <a:p>
            <a:r>
              <a:rPr lang="en-US" dirty="0"/>
              <a:t>It’s not just simple summation, though. </a:t>
            </a:r>
            <a:r>
              <a:rPr lang="en-US" b="1" dirty="0"/>
              <a:t>The combination involves complex numerical methods that ensure the physical laws are satisfied throughout the entire doma</a:t>
            </a:r>
            <a:r>
              <a:rPr lang="en-US" dirty="0"/>
              <a:t>in. This aggregate solution gives insights into the spatial distribution of the physical quantities, such as temperature variations, electromagnetic fields, stress distribution, or fluid flow patterns, across the entire geometry being modeled.</a:t>
            </a:r>
          </a:p>
        </p:txBody>
      </p:sp>
    </p:spTree>
    <p:extLst>
      <p:ext uri="{BB962C8B-B14F-4D97-AF65-F5344CB8AC3E}">
        <p14:creationId xmlns:p14="http://schemas.microsoft.com/office/powerpoint/2010/main" val="2467116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sz="2000" b="1" i="0" u="none" strike="noStrike" dirty="0">
                <a:solidFill>
                  <a:srgbClr val="ECECEC"/>
                </a:solidFill>
                <a:effectLst/>
                <a:latin typeface="Aptos" panose="020B0004020202020204" pitchFamily="34" charset="0"/>
              </a:rPr>
              <a:t>Building Envelopes</a:t>
            </a:r>
            <a:r>
              <a:rPr lang="en-US" sz="2000" b="0" i="0" u="none" strike="noStrike" dirty="0">
                <a:solidFill>
                  <a:srgbClr val="ECECEC"/>
                </a:solidFill>
                <a:effectLst/>
                <a:latin typeface="Aptos" panose="020B0004020202020204" pitchFamily="34" charset="0"/>
              </a:rPr>
              <a:t>: PDRC coatings on buildings can reduce energy consumption and CO2 emissions, with the effectiveness depending on location and weather. The coatings are particularly suitable for hot regions.</a:t>
            </a:r>
          </a:p>
          <a:p>
            <a:pPr algn="l">
              <a:buFont typeface="+mj-lt"/>
              <a:buAutoNum type="arabicPeriod"/>
            </a:pPr>
            <a:r>
              <a:rPr lang="en-US" sz="2000" b="1" i="0" u="none" strike="noStrike" dirty="0">
                <a:solidFill>
                  <a:srgbClr val="ECECEC"/>
                </a:solidFill>
                <a:effectLst/>
                <a:latin typeface="Aptos" panose="020B0004020202020204" pitchFamily="34" charset="0"/>
              </a:rPr>
              <a:t>Vehicles</a:t>
            </a:r>
            <a:r>
              <a:rPr lang="en-US" sz="2000" b="0" i="0" u="none" strike="noStrike" dirty="0">
                <a:solidFill>
                  <a:srgbClr val="ECECEC"/>
                </a:solidFill>
                <a:effectLst/>
                <a:latin typeface="Aptos" panose="020B0004020202020204" pitchFamily="34" charset="0"/>
              </a:rPr>
              <a:t>: PDRC can reduce the air conditioning load in vehicles, thereby increasing their mileage, especially in electric vehicles. This is important for trucks in the cold chain and oil tankers where maintaining low temperatures is crucial.</a:t>
            </a:r>
          </a:p>
          <a:p>
            <a:pPr algn="l">
              <a:buFont typeface="+mj-lt"/>
              <a:buAutoNum type="arabicPeriod"/>
            </a:pPr>
            <a:r>
              <a:rPr lang="en-US" sz="2000" b="1" i="0" u="none" strike="noStrike" dirty="0">
                <a:solidFill>
                  <a:srgbClr val="ECECEC"/>
                </a:solidFill>
                <a:effectLst/>
                <a:latin typeface="Aptos" panose="020B0004020202020204" pitchFamily="34" charset="0"/>
              </a:rPr>
              <a:t>Containers</a:t>
            </a:r>
            <a:r>
              <a:rPr lang="en-US" sz="2000" b="0" i="0" u="none" strike="noStrike" dirty="0">
                <a:solidFill>
                  <a:srgbClr val="ECECEC"/>
                </a:solidFill>
                <a:effectLst/>
                <a:latin typeface="Aptos" panose="020B0004020202020204" pitchFamily="34" charset="0"/>
              </a:rPr>
              <a:t>: Containers that require a cool environment for transporting food and temperature-sensitive goods can benefit from PDRC coatings. This also applies to containers with energy storage systems that need significant cooling.</a:t>
            </a:r>
          </a:p>
          <a:p>
            <a:pPr algn="l">
              <a:buFont typeface="+mj-lt"/>
              <a:buAutoNum type="arabicPeriod"/>
            </a:pPr>
            <a:r>
              <a:rPr lang="en-US" sz="2000" b="1" i="0" u="none" strike="noStrike" dirty="0">
                <a:solidFill>
                  <a:srgbClr val="ECECEC"/>
                </a:solidFill>
                <a:effectLst/>
                <a:latin typeface="Aptos" panose="020B0004020202020204" pitchFamily="34" charset="0"/>
              </a:rPr>
              <a:t>Energy Storage Tanks</a:t>
            </a:r>
            <a:r>
              <a:rPr lang="en-US" sz="2000" b="0" i="0" u="none" strike="noStrike" dirty="0">
                <a:solidFill>
                  <a:srgbClr val="ECECEC"/>
                </a:solidFill>
                <a:effectLst/>
                <a:latin typeface="Aptos" panose="020B0004020202020204" pitchFamily="34" charset="0"/>
              </a:rPr>
              <a:t>: PDRC paints or films can be applied to surfaces like oil storage tanks where temperature control is vital for safety and quality maintenance.</a:t>
            </a:r>
          </a:p>
          <a:p>
            <a:pPr algn="l">
              <a:buFont typeface="+mj-lt"/>
              <a:buAutoNum type="arabicPeriod"/>
            </a:pPr>
            <a:r>
              <a:rPr lang="en-US" sz="2000" b="1" i="0" u="none" strike="noStrike" dirty="0">
                <a:solidFill>
                  <a:srgbClr val="ECECEC"/>
                </a:solidFill>
                <a:effectLst/>
                <a:latin typeface="Aptos" panose="020B0004020202020204" pitchFamily="34" charset="0"/>
              </a:rPr>
              <a:t>Heat Exchanger Systems</a:t>
            </a:r>
            <a:r>
              <a:rPr lang="en-US" sz="2000" b="0" i="0" u="none" strike="noStrike" dirty="0">
                <a:solidFill>
                  <a:srgbClr val="ECECEC"/>
                </a:solidFill>
                <a:effectLst/>
                <a:latin typeface="Aptos" panose="020B0004020202020204" pitchFamily="34" charset="0"/>
              </a:rPr>
              <a:t>: In applications involving a fluid-based heat exchanger, PDRC systems can be decoupled from the cooling target, providing controllable cooling power. For example, PDRC panels can be integrated into designs that enhance their protection and extend their operational life.</a:t>
            </a:r>
          </a:p>
          <a:p>
            <a:pPr algn="l">
              <a:buFont typeface="+mj-lt"/>
              <a:buAutoNum type="arabicPeriod"/>
            </a:pPr>
            <a:r>
              <a:rPr lang="en-US" sz="2000" b="1" i="0" u="none" strike="noStrike" dirty="0">
                <a:solidFill>
                  <a:srgbClr val="ECECEC"/>
                </a:solidFill>
                <a:effectLst/>
                <a:latin typeface="Aptos" panose="020B0004020202020204" pitchFamily="34" charset="0"/>
              </a:rPr>
              <a:t>Electricity Generation</a:t>
            </a:r>
            <a:r>
              <a:rPr lang="en-US" sz="2000" b="0" i="0" u="none" strike="noStrike" dirty="0">
                <a:solidFill>
                  <a:srgbClr val="ECECEC"/>
                </a:solidFill>
                <a:effectLst/>
                <a:latin typeface="Aptos" panose="020B0004020202020204" pitchFamily="34" charset="0"/>
              </a:rPr>
              <a:t>: PDRC surfaces can be used alongside heat-to-electricity conversion methods to generate electrical power, useful for off-grid applications, emergencies, and as a supplement to solar power.</a:t>
            </a:r>
          </a:p>
          <a:p>
            <a:endParaRPr lang="en-US" sz="2000" dirty="0">
              <a:latin typeface="Aptos" panose="020B0004020202020204" pitchFamily="34" charset="0"/>
            </a:endParaRPr>
          </a:p>
        </p:txBody>
      </p:sp>
    </p:spTree>
    <p:extLst>
      <p:ext uri="{BB962C8B-B14F-4D97-AF65-F5344CB8AC3E}">
        <p14:creationId xmlns:p14="http://schemas.microsoft.com/office/powerpoint/2010/main" val="318085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66" r:id="rId5"/>
    <p:sldLayoutId id="2147483674" r:id="rId6"/>
    <p:sldLayoutId id="214748367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30.jp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087125" y="590161"/>
            <a:ext cx="5749444" cy="3125784"/>
          </a:xfrm>
          <a:prstGeom prst="rect">
            <a:avLst/>
          </a:prstGeom>
        </p:spPr>
        <p:txBody>
          <a:bodyPr spcFirstLastPara="1" wrap="square" lIns="91425" tIns="91425" rIns="91425" bIns="91425" anchor="b" anchorCtr="0">
            <a:noAutofit/>
          </a:bodyPr>
          <a:lstStyle/>
          <a:p>
            <a:r>
              <a:rPr lang="en" dirty="0"/>
              <a:t>Modeling Passive Daytime Radiative Cooling Devices (PDRCs) using COMSOL Multiphysics™</a:t>
            </a:r>
            <a:endParaRPr dirty="0"/>
          </a:p>
        </p:txBody>
      </p:sp>
      <p:sp>
        <p:nvSpPr>
          <p:cNvPr id="290" name="Google Shape;290;p33"/>
          <p:cNvSpPr txBox="1">
            <a:spLocks noGrp="1"/>
          </p:cNvSpPr>
          <p:nvPr>
            <p:ph type="subTitle" idx="1"/>
          </p:nvPr>
        </p:nvSpPr>
        <p:spPr>
          <a:xfrm>
            <a:off x="1087125" y="3893227"/>
            <a:ext cx="3484875" cy="660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latin typeface="Hanken Grotesk"/>
                <a:ea typeface="Hanken Grotesk"/>
                <a:cs typeface="Hanken Grotesk"/>
                <a:sym typeface="Hanken Grotesk"/>
              </a:rPr>
              <a:t>Student</a:t>
            </a:r>
            <a:r>
              <a:rPr lang="en-US" sz="1600" dirty="0">
                <a:latin typeface="Hanken Grotesk"/>
                <a:ea typeface="Hanken Grotesk"/>
                <a:cs typeface="Hanken Grotesk"/>
                <a:sym typeface="Hanken Grotesk"/>
              </a:rPr>
              <a:t>: Collins Munene Kariuki</a:t>
            </a:r>
          </a:p>
          <a:p>
            <a:pPr marL="0" lvl="0" indent="0" algn="l" rtl="0">
              <a:spcBef>
                <a:spcPts val="0"/>
              </a:spcBef>
              <a:spcAft>
                <a:spcPts val="0"/>
              </a:spcAft>
              <a:buNone/>
            </a:pPr>
            <a:r>
              <a:rPr lang="en-US" sz="1600" b="1" dirty="0">
                <a:latin typeface="Hanken Grotesk"/>
                <a:ea typeface="Hanken Grotesk"/>
                <a:cs typeface="Hanken Grotesk"/>
                <a:sym typeface="Hanken Grotesk"/>
              </a:rPr>
              <a:t>Advisor</a:t>
            </a:r>
            <a:r>
              <a:rPr lang="en-US" sz="1600" dirty="0">
                <a:latin typeface="Hanken Grotesk"/>
                <a:ea typeface="Hanken Grotesk"/>
                <a:cs typeface="Hanken Grotesk"/>
                <a:sym typeface="Hanken Grotesk"/>
              </a:rPr>
              <a:t>: Professor Janice Hudgings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569D3D-C430-4DFE-3C97-F7D7BFE4B1D5}"/>
              </a:ext>
            </a:extLst>
          </p:cNvPr>
          <p:cNvPicPr>
            <a:picLocks noChangeAspect="1"/>
          </p:cNvPicPr>
          <p:nvPr/>
        </p:nvPicPr>
        <p:blipFill>
          <a:blip r:embed="rId3"/>
          <a:stretch>
            <a:fillRect/>
          </a:stretch>
        </p:blipFill>
        <p:spPr>
          <a:xfrm>
            <a:off x="7477527" y="678381"/>
            <a:ext cx="1408240" cy="876725"/>
          </a:xfrm>
          <a:prstGeom prst="rect">
            <a:avLst/>
          </a:prstGeom>
        </p:spPr>
      </p:pic>
      <p:pic>
        <p:nvPicPr>
          <p:cNvPr id="7" name="Picture 6">
            <a:extLst>
              <a:ext uri="{FF2B5EF4-FFF2-40B4-BE49-F238E27FC236}">
                <a16:creationId xmlns:a16="http://schemas.microsoft.com/office/drawing/2014/main" id="{51CC5486-5442-29CB-14F9-92ACED992E04}"/>
              </a:ext>
            </a:extLst>
          </p:cNvPr>
          <p:cNvPicPr>
            <a:picLocks noChangeAspect="1"/>
          </p:cNvPicPr>
          <p:nvPr/>
        </p:nvPicPr>
        <p:blipFill>
          <a:blip r:embed="rId4"/>
          <a:stretch>
            <a:fillRect/>
          </a:stretch>
        </p:blipFill>
        <p:spPr>
          <a:xfrm>
            <a:off x="7477527" y="2835910"/>
            <a:ext cx="1255007" cy="876725"/>
          </a:xfrm>
          <a:prstGeom prst="rect">
            <a:avLst/>
          </a:prstGeom>
        </p:spPr>
      </p:pic>
      <p:pic>
        <p:nvPicPr>
          <p:cNvPr id="8" name="Picture 7">
            <a:extLst>
              <a:ext uri="{FF2B5EF4-FFF2-40B4-BE49-F238E27FC236}">
                <a16:creationId xmlns:a16="http://schemas.microsoft.com/office/drawing/2014/main" id="{E37D16A6-1C51-D420-C404-3E2AB5F25209}"/>
              </a:ext>
            </a:extLst>
          </p:cNvPr>
          <p:cNvPicPr>
            <a:picLocks noChangeAspect="1"/>
          </p:cNvPicPr>
          <p:nvPr/>
        </p:nvPicPr>
        <p:blipFill>
          <a:blip r:embed="rId5"/>
          <a:stretch>
            <a:fillRect/>
          </a:stretch>
        </p:blipFill>
        <p:spPr>
          <a:xfrm>
            <a:off x="1984665" y="274302"/>
            <a:ext cx="5492862" cy="4570983"/>
          </a:xfrm>
          <a:prstGeom prst="rect">
            <a:avLst/>
          </a:prstGeom>
        </p:spPr>
      </p:pic>
      <p:sp>
        <p:nvSpPr>
          <p:cNvPr id="2" name="TextBox 1">
            <a:extLst>
              <a:ext uri="{FF2B5EF4-FFF2-40B4-BE49-F238E27FC236}">
                <a16:creationId xmlns:a16="http://schemas.microsoft.com/office/drawing/2014/main" id="{7625B53D-A925-1161-91F4-140FDF3A5FD3}"/>
              </a:ext>
            </a:extLst>
          </p:cNvPr>
          <p:cNvSpPr txBox="1"/>
          <p:nvPr/>
        </p:nvSpPr>
        <p:spPr>
          <a:xfrm>
            <a:off x="1984665" y="2302611"/>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sp>
        <p:nvSpPr>
          <p:cNvPr id="11" name="Title 1">
            <a:extLst>
              <a:ext uri="{FF2B5EF4-FFF2-40B4-BE49-F238E27FC236}">
                <a16:creationId xmlns:a16="http://schemas.microsoft.com/office/drawing/2014/main" id="{270C41E0-1C8B-D482-7C34-B0EF23449674}"/>
              </a:ext>
            </a:extLst>
          </p:cNvPr>
          <p:cNvSpPr>
            <a:spLocks noGrp="1"/>
          </p:cNvSpPr>
          <p:nvPr>
            <p:ph type="title"/>
          </p:nvPr>
        </p:nvSpPr>
        <p:spPr>
          <a:xfrm>
            <a:off x="183668" y="246957"/>
            <a:ext cx="2236412" cy="4570982"/>
          </a:xfrm>
        </p:spPr>
        <p:txBody>
          <a:bodyPr/>
          <a:lstStyle/>
          <a:p>
            <a:r>
              <a:rPr lang="en-US" dirty="0"/>
              <a:t>Validation of Models Against Established Literature</a:t>
            </a:r>
          </a:p>
        </p:txBody>
      </p:sp>
      <p:sp>
        <p:nvSpPr>
          <p:cNvPr id="13" name="Rectangle 12">
            <a:extLst>
              <a:ext uri="{FF2B5EF4-FFF2-40B4-BE49-F238E27FC236}">
                <a16:creationId xmlns:a16="http://schemas.microsoft.com/office/drawing/2014/main" id="{E34D63E6-1BE1-C187-8C15-98C6116FE96C}"/>
              </a:ext>
            </a:extLst>
          </p:cNvPr>
          <p:cNvSpPr/>
          <p:nvPr/>
        </p:nvSpPr>
        <p:spPr>
          <a:xfrm>
            <a:off x="2855495" y="389623"/>
            <a:ext cx="77804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THEORY</a:t>
            </a:r>
          </a:p>
        </p:txBody>
      </p:sp>
      <p:sp>
        <p:nvSpPr>
          <p:cNvPr id="14" name="Rectangle 13">
            <a:extLst>
              <a:ext uri="{FF2B5EF4-FFF2-40B4-BE49-F238E27FC236}">
                <a16:creationId xmlns:a16="http://schemas.microsoft.com/office/drawing/2014/main" id="{C33A1348-D2B3-40D9-98E7-7479D45804E5}"/>
              </a:ext>
            </a:extLst>
          </p:cNvPr>
          <p:cNvSpPr/>
          <p:nvPr/>
        </p:nvSpPr>
        <p:spPr>
          <a:xfrm>
            <a:off x="6073397" y="262872"/>
            <a:ext cx="978568" cy="28875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15" name="Rectangle 14">
            <a:extLst>
              <a:ext uri="{FF2B5EF4-FFF2-40B4-BE49-F238E27FC236}">
                <a16:creationId xmlns:a16="http://schemas.microsoft.com/office/drawing/2014/main" id="{6417879D-D437-D8C4-C9D6-E08A4D5C8FBA}"/>
              </a:ext>
            </a:extLst>
          </p:cNvPr>
          <p:cNvSpPr/>
          <p:nvPr/>
        </p:nvSpPr>
        <p:spPr>
          <a:xfrm>
            <a:off x="3098130" y="4645074"/>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16" name="Rectangle 15">
            <a:extLst>
              <a:ext uri="{FF2B5EF4-FFF2-40B4-BE49-F238E27FC236}">
                <a16:creationId xmlns:a16="http://schemas.microsoft.com/office/drawing/2014/main" id="{B66E5C8D-4A18-8A22-3C7A-020B986C19D4}"/>
              </a:ext>
            </a:extLst>
          </p:cNvPr>
          <p:cNvSpPr/>
          <p:nvPr/>
        </p:nvSpPr>
        <p:spPr>
          <a:xfrm>
            <a:off x="6073397" y="4633273"/>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Tree>
    <p:extLst>
      <p:ext uri="{BB962C8B-B14F-4D97-AF65-F5344CB8AC3E}">
        <p14:creationId xmlns:p14="http://schemas.microsoft.com/office/powerpoint/2010/main" val="248040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509C-70B0-F48A-1155-7707F038ED93}"/>
              </a:ext>
            </a:extLst>
          </p:cNvPr>
          <p:cNvSpPr>
            <a:spLocks noGrp="1"/>
          </p:cNvSpPr>
          <p:nvPr>
            <p:ph type="title"/>
          </p:nvPr>
        </p:nvSpPr>
        <p:spPr>
          <a:xfrm>
            <a:off x="427626" y="385758"/>
            <a:ext cx="7704000" cy="572700"/>
          </a:xfrm>
        </p:spPr>
        <p:txBody>
          <a:bodyPr/>
          <a:lstStyle/>
          <a:p>
            <a:r>
              <a:rPr lang="en-US" dirty="0"/>
              <a:t>PDRC Device Modeling (Silicon Only)</a:t>
            </a:r>
          </a:p>
        </p:txBody>
      </p:sp>
      <p:pic>
        <p:nvPicPr>
          <p:cNvPr id="4" name="Picture 3" descr="A diagram of a chemical compound&#10;&#10;Description automatically generated with medium confidence">
            <a:extLst>
              <a:ext uri="{FF2B5EF4-FFF2-40B4-BE49-F238E27FC236}">
                <a16:creationId xmlns:a16="http://schemas.microsoft.com/office/drawing/2014/main" id="{71039EA1-45E9-120C-60B4-8F4236EFEB37}"/>
              </a:ext>
            </a:extLst>
          </p:cNvPr>
          <p:cNvPicPr>
            <a:picLocks noChangeAspect="1"/>
          </p:cNvPicPr>
          <p:nvPr/>
        </p:nvPicPr>
        <p:blipFill>
          <a:blip r:embed="rId3"/>
          <a:stretch>
            <a:fillRect/>
          </a:stretch>
        </p:blipFill>
        <p:spPr>
          <a:xfrm>
            <a:off x="7081026" y="385758"/>
            <a:ext cx="1748307" cy="696643"/>
          </a:xfrm>
          <a:prstGeom prst="rect">
            <a:avLst/>
          </a:prstGeom>
        </p:spPr>
      </p:pic>
      <p:pic>
        <p:nvPicPr>
          <p:cNvPr id="6" name="Picture 5">
            <a:extLst>
              <a:ext uri="{FF2B5EF4-FFF2-40B4-BE49-F238E27FC236}">
                <a16:creationId xmlns:a16="http://schemas.microsoft.com/office/drawing/2014/main" id="{A9DAEB51-60DF-6855-85EC-7394DBE49CEE}"/>
              </a:ext>
            </a:extLst>
          </p:cNvPr>
          <p:cNvPicPr>
            <a:picLocks noChangeAspect="1"/>
          </p:cNvPicPr>
          <p:nvPr/>
        </p:nvPicPr>
        <p:blipFill>
          <a:blip r:embed="rId4"/>
          <a:stretch>
            <a:fillRect/>
          </a:stretch>
        </p:blipFill>
        <p:spPr>
          <a:xfrm>
            <a:off x="427625" y="1082400"/>
            <a:ext cx="7527555" cy="3799285"/>
          </a:xfrm>
          <a:prstGeom prst="rect">
            <a:avLst/>
          </a:prstGeom>
        </p:spPr>
      </p:pic>
      <p:sp>
        <p:nvSpPr>
          <p:cNvPr id="3" name="Rectangle 2">
            <a:extLst>
              <a:ext uri="{FF2B5EF4-FFF2-40B4-BE49-F238E27FC236}">
                <a16:creationId xmlns:a16="http://schemas.microsoft.com/office/drawing/2014/main" id="{B1FAE8B7-ADE8-7B33-7B10-DFB87BA0CD62}"/>
              </a:ext>
            </a:extLst>
          </p:cNvPr>
          <p:cNvSpPr/>
          <p:nvPr/>
        </p:nvSpPr>
        <p:spPr>
          <a:xfrm>
            <a:off x="1849357" y="1954243"/>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7" name="Rectangle 6">
            <a:extLst>
              <a:ext uri="{FF2B5EF4-FFF2-40B4-BE49-F238E27FC236}">
                <a16:creationId xmlns:a16="http://schemas.microsoft.com/office/drawing/2014/main" id="{E4EAC717-74A8-B26F-4486-1CEE2CC244A9}"/>
              </a:ext>
            </a:extLst>
          </p:cNvPr>
          <p:cNvSpPr/>
          <p:nvPr/>
        </p:nvSpPr>
        <p:spPr>
          <a:xfrm>
            <a:off x="5722523" y="1429291"/>
            <a:ext cx="1128459"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EXPERIMENT</a:t>
            </a:r>
          </a:p>
        </p:txBody>
      </p:sp>
    </p:spTree>
    <p:extLst>
      <p:ext uri="{BB962C8B-B14F-4D97-AF65-F5344CB8AC3E}">
        <p14:creationId xmlns:p14="http://schemas.microsoft.com/office/powerpoint/2010/main" val="2626576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509C-70B0-F48A-1155-7707F038ED93}"/>
              </a:ext>
            </a:extLst>
          </p:cNvPr>
          <p:cNvSpPr>
            <a:spLocks noGrp="1"/>
          </p:cNvSpPr>
          <p:nvPr>
            <p:ph type="title"/>
          </p:nvPr>
        </p:nvSpPr>
        <p:spPr>
          <a:xfrm>
            <a:off x="303380" y="261815"/>
            <a:ext cx="7704000" cy="572700"/>
          </a:xfrm>
        </p:spPr>
        <p:txBody>
          <a:bodyPr/>
          <a:lstStyle/>
          <a:p>
            <a:r>
              <a:rPr lang="en-US" dirty="0"/>
              <a:t>PDRC Device Modeling (Si + Ag)</a:t>
            </a:r>
          </a:p>
        </p:txBody>
      </p:sp>
      <p:pic>
        <p:nvPicPr>
          <p:cNvPr id="4" name="Picture 3" descr="A diagram of a chemical compound&#10;&#10;Description automatically generated with medium confidence">
            <a:extLst>
              <a:ext uri="{FF2B5EF4-FFF2-40B4-BE49-F238E27FC236}">
                <a16:creationId xmlns:a16="http://schemas.microsoft.com/office/drawing/2014/main" id="{71039EA1-45E9-120C-60B4-8F4236EFEB37}"/>
              </a:ext>
            </a:extLst>
          </p:cNvPr>
          <p:cNvPicPr>
            <a:picLocks noChangeAspect="1"/>
          </p:cNvPicPr>
          <p:nvPr/>
        </p:nvPicPr>
        <p:blipFill>
          <a:blip r:embed="rId2"/>
          <a:stretch>
            <a:fillRect/>
          </a:stretch>
        </p:blipFill>
        <p:spPr>
          <a:xfrm>
            <a:off x="7133227" y="261815"/>
            <a:ext cx="1748307" cy="696643"/>
          </a:xfrm>
          <a:prstGeom prst="rect">
            <a:avLst/>
          </a:prstGeom>
        </p:spPr>
      </p:pic>
      <p:pic>
        <p:nvPicPr>
          <p:cNvPr id="5" name="Picture 4">
            <a:extLst>
              <a:ext uri="{FF2B5EF4-FFF2-40B4-BE49-F238E27FC236}">
                <a16:creationId xmlns:a16="http://schemas.microsoft.com/office/drawing/2014/main" id="{A3ED3EAF-27BE-B71E-90C1-2FBDECD8C7D5}"/>
              </a:ext>
            </a:extLst>
          </p:cNvPr>
          <p:cNvPicPr>
            <a:picLocks noChangeAspect="1"/>
          </p:cNvPicPr>
          <p:nvPr/>
        </p:nvPicPr>
        <p:blipFill>
          <a:blip r:embed="rId3"/>
          <a:stretch>
            <a:fillRect/>
          </a:stretch>
        </p:blipFill>
        <p:spPr>
          <a:xfrm>
            <a:off x="458203" y="958457"/>
            <a:ext cx="7754790" cy="3923227"/>
          </a:xfrm>
          <a:prstGeom prst="rect">
            <a:avLst/>
          </a:prstGeom>
        </p:spPr>
      </p:pic>
      <p:sp>
        <p:nvSpPr>
          <p:cNvPr id="6" name="Rectangle 5">
            <a:extLst>
              <a:ext uri="{FF2B5EF4-FFF2-40B4-BE49-F238E27FC236}">
                <a16:creationId xmlns:a16="http://schemas.microsoft.com/office/drawing/2014/main" id="{6F6225C8-CC8E-9FE1-DB10-7DF0C602CAD7}"/>
              </a:ext>
            </a:extLst>
          </p:cNvPr>
          <p:cNvSpPr/>
          <p:nvPr/>
        </p:nvSpPr>
        <p:spPr>
          <a:xfrm>
            <a:off x="1206671" y="1742952"/>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7" name="Rectangle 6">
            <a:extLst>
              <a:ext uri="{FF2B5EF4-FFF2-40B4-BE49-F238E27FC236}">
                <a16:creationId xmlns:a16="http://schemas.microsoft.com/office/drawing/2014/main" id="{966FFF53-2D5C-5D0B-2EBE-EC992C4B10ED}"/>
              </a:ext>
            </a:extLst>
          </p:cNvPr>
          <p:cNvSpPr/>
          <p:nvPr/>
        </p:nvSpPr>
        <p:spPr>
          <a:xfrm>
            <a:off x="5557200" y="866123"/>
            <a:ext cx="1128459"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EXPERIMENT</a:t>
            </a:r>
          </a:p>
        </p:txBody>
      </p:sp>
    </p:spTree>
    <p:extLst>
      <p:ext uri="{BB962C8B-B14F-4D97-AF65-F5344CB8AC3E}">
        <p14:creationId xmlns:p14="http://schemas.microsoft.com/office/powerpoint/2010/main" val="1848567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4E29-30A7-CEC7-93E8-0309D9859F71}"/>
              </a:ext>
            </a:extLst>
          </p:cNvPr>
          <p:cNvSpPr>
            <a:spLocks noGrp="1"/>
          </p:cNvSpPr>
          <p:nvPr>
            <p:ph type="title"/>
          </p:nvPr>
        </p:nvSpPr>
        <p:spPr>
          <a:xfrm>
            <a:off x="352424" y="288221"/>
            <a:ext cx="7704000" cy="572700"/>
          </a:xfrm>
        </p:spPr>
        <p:txBody>
          <a:bodyPr/>
          <a:lstStyle/>
          <a:p>
            <a:r>
              <a:rPr lang="en-US" dirty="0"/>
              <a:t>Conclusions and Future Work</a:t>
            </a:r>
          </a:p>
        </p:txBody>
      </p:sp>
      <p:sp>
        <p:nvSpPr>
          <p:cNvPr id="4" name="TextBox 3">
            <a:extLst>
              <a:ext uri="{FF2B5EF4-FFF2-40B4-BE49-F238E27FC236}">
                <a16:creationId xmlns:a16="http://schemas.microsoft.com/office/drawing/2014/main" id="{FFECB404-4B8D-8F5C-0ECF-F3065035CBA3}"/>
              </a:ext>
            </a:extLst>
          </p:cNvPr>
          <p:cNvSpPr txBox="1"/>
          <p:nvPr/>
        </p:nvSpPr>
        <p:spPr>
          <a:xfrm>
            <a:off x="1131597" y="1011947"/>
            <a:ext cx="2175933" cy="1169551"/>
          </a:xfrm>
          <a:prstGeom prst="rect">
            <a:avLst/>
          </a:prstGeom>
          <a:noFill/>
        </p:spPr>
        <p:txBody>
          <a:bodyPr wrap="square" rtlCol="0">
            <a:spAutoFit/>
          </a:bodyPr>
          <a:lstStyle/>
          <a:p>
            <a:r>
              <a:rPr lang="en-US" dirty="0"/>
              <a:t>COMSOL is a </a:t>
            </a:r>
            <a:r>
              <a:rPr lang="en-US" b="1" dirty="0">
                <a:solidFill>
                  <a:srgbClr val="FF0000"/>
                </a:solidFill>
              </a:rPr>
              <a:t>versatile tool</a:t>
            </a:r>
            <a:r>
              <a:rPr lang="en-US" dirty="0"/>
              <a:t> for simulating a wide range of phenomena across various physics disciplines.</a:t>
            </a:r>
          </a:p>
        </p:txBody>
      </p:sp>
      <p:cxnSp>
        <p:nvCxnSpPr>
          <p:cNvPr id="7" name="Straight Connector 6">
            <a:extLst>
              <a:ext uri="{FF2B5EF4-FFF2-40B4-BE49-F238E27FC236}">
                <a16:creationId xmlns:a16="http://schemas.microsoft.com/office/drawing/2014/main" id="{347D49F9-96FE-2BFF-B347-AD59DA386F34}"/>
              </a:ext>
            </a:extLst>
          </p:cNvPr>
          <p:cNvCxnSpPr/>
          <p:nvPr/>
        </p:nvCxnSpPr>
        <p:spPr>
          <a:xfrm>
            <a:off x="330200" y="2506133"/>
            <a:ext cx="8388000" cy="0"/>
          </a:xfrm>
          <a:prstGeom prst="line">
            <a:avLst/>
          </a:prstGeom>
          <a:ln>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7BF4D0-809C-1332-959E-D49D546C94CF}"/>
              </a:ext>
            </a:extLst>
          </p:cNvPr>
          <p:cNvSpPr txBox="1"/>
          <p:nvPr/>
        </p:nvSpPr>
        <p:spPr>
          <a:xfrm>
            <a:off x="5515683" y="2592808"/>
            <a:ext cx="2606761" cy="1169551"/>
          </a:xfrm>
          <a:prstGeom prst="rect">
            <a:avLst/>
          </a:prstGeom>
          <a:noFill/>
        </p:spPr>
        <p:txBody>
          <a:bodyPr wrap="square">
            <a:spAutoFit/>
          </a:bodyPr>
          <a:lstStyle/>
          <a:p>
            <a:r>
              <a:rPr lang="en-US" dirty="0"/>
              <a:t>Development of reflectance versus </a:t>
            </a:r>
            <a:r>
              <a:rPr lang="en-US" b="1" dirty="0">
                <a:solidFill>
                  <a:srgbClr val="FF0000"/>
                </a:solidFill>
              </a:rPr>
              <a:t>angle of incidence </a:t>
            </a:r>
            <a:r>
              <a:rPr lang="en-US" dirty="0"/>
              <a:t>models to aid in the characterization of PDRC behavior throughout the day.</a:t>
            </a:r>
          </a:p>
        </p:txBody>
      </p:sp>
      <p:sp>
        <p:nvSpPr>
          <p:cNvPr id="3" name="TextBox 2">
            <a:extLst>
              <a:ext uri="{FF2B5EF4-FFF2-40B4-BE49-F238E27FC236}">
                <a16:creationId xmlns:a16="http://schemas.microsoft.com/office/drawing/2014/main" id="{E057E79F-C1E5-5596-404B-2E1C53E297F3}"/>
              </a:ext>
            </a:extLst>
          </p:cNvPr>
          <p:cNvSpPr txBox="1"/>
          <p:nvPr/>
        </p:nvSpPr>
        <p:spPr>
          <a:xfrm>
            <a:off x="5423446" y="904224"/>
            <a:ext cx="2201189" cy="1384995"/>
          </a:xfrm>
          <a:prstGeom prst="rect">
            <a:avLst/>
          </a:prstGeom>
          <a:noFill/>
        </p:spPr>
        <p:txBody>
          <a:bodyPr wrap="square" rtlCol="0">
            <a:spAutoFit/>
          </a:bodyPr>
          <a:lstStyle/>
          <a:p>
            <a:r>
              <a:rPr lang="en-US" dirty="0"/>
              <a:t>Successfully </a:t>
            </a:r>
            <a:r>
              <a:rPr lang="en-US" b="1" dirty="0">
                <a:solidFill>
                  <a:srgbClr val="FF0000"/>
                </a:solidFill>
              </a:rPr>
              <a:t>modeled </a:t>
            </a:r>
            <a:r>
              <a:rPr lang="en-US" dirty="0"/>
              <a:t>and </a:t>
            </a:r>
            <a:r>
              <a:rPr lang="en-US" b="1" dirty="0">
                <a:solidFill>
                  <a:srgbClr val="FF0000"/>
                </a:solidFill>
              </a:rPr>
              <a:t>validated</a:t>
            </a:r>
            <a:r>
              <a:rPr lang="en-US" dirty="0"/>
              <a:t> anti-reflectance coating, (multi)-layer high-reflectance coatings, Fresnel equations etc.</a:t>
            </a:r>
          </a:p>
        </p:txBody>
      </p:sp>
      <p:sp>
        <p:nvSpPr>
          <p:cNvPr id="9" name="TextBox 8">
            <a:extLst>
              <a:ext uri="{FF2B5EF4-FFF2-40B4-BE49-F238E27FC236}">
                <a16:creationId xmlns:a16="http://schemas.microsoft.com/office/drawing/2014/main" id="{792B5792-E4DF-1CA1-6A4C-6B9AD217DDF8}"/>
              </a:ext>
            </a:extLst>
          </p:cNvPr>
          <p:cNvSpPr txBox="1"/>
          <p:nvPr/>
        </p:nvSpPr>
        <p:spPr>
          <a:xfrm>
            <a:off x="1294843" y="2633649"/>
            <a:ext cx="2776362" cy="2031184"/>
          </a:xfrm>
          <a:prstGeom prst="rect">
            <a:avLst/>
          </a:prstGeom>
          <a:noFill/>
        </p:spPr>
        <p:txBody>
          <a:bodyPr wrap="square">
            <a:spAutoFit/>
          </a:bodyPr>
          <a:lstStyle/>
          <a:p>
            <a:r>
              <a:rPr lang="en-US" dirty="0"/>
              <a:t>Enhance the PDRC design by </a:t>
            </a:r>
            <a:r>
              <a:rPr lang="en-US" b="1" dirty="0">
                <a:solidFill>
                  <a:srgbClr val="FF0000"/>
                </a:solidFill>
              </a:rPr>
              <a:t>layering additional materials</a:t>
            </a:r>
            <a:r>
              <a:rPr lang="en-US" dirty="0"/>
              <a:t> atop the PDMS layer, experimenting with </a:t>
            </a:r>
            <a:r>
              <a:rPr lang="en-US" i="1" dirty="0"/>
              <a:t>various thicknesses and refractive indices</a:t>
            </a:r>
            <a:r>
              <a:rPr lang="en-US" dirty="0"/>
              <a:t> to more efficiently harness constructive interference across multiple interfaces.</a:t>
            </a:r>
          </a:p>
        </p:txBody>
      </p:sp>
      <p:pic>
        <p:nvPicPr>
          <p:cNvPr id="8" name="Graphic 7">
            <a:extLst>
              <a:ext uri="{FF2B5EF4-FFF2-40B4-BE49-F238E27FC236}">
                <a16:creationId xmlns:a16="http://schemas.microsoft.com/office/drawing/2014/main" id="{7D8AA0D5-6DA1-847E-82B8-4A6911D656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18" y="1099875"/>
            <a:ext cx="769441" cy="954107"/>
          </a:xfrm>
          <a:prstGeom prst="rect">
            <a:avLst/>
          </a:prstGeom>
        </p:spPr>
      </p:pic>
      <p:pic>
        <p:nvPicPr>
          <p:cNvPr id="11" name="Graphic 10">
            <a:extLst>
              <a:ext uri="{FF2B5EF4-FFF2-40B4-BE49-F238E27FC236}">
                <a16:creationId xmlns:a16="http://schemas.microsoft.com/office/drawing/2014/main" id="{3A49C516-D89F-BC3A-F281-46A6C164D9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887110"/>
            <a:ext cx="788448" cy="971137"/>
          </a:xfrm>
          <a:prstGeom prst="rect">
            <a:avLst/>
          </a:prstGeom>
        </p:spPr>
      </p:pic>
      <p:pic>
        <p:nvPicPr>
          <p:cNvPr id="15" name="Graphic 14">
            <a:extLst>
              <a:ext uri="{FF2B5EF4-FFF2-40B4-BE49-F238E27FC236}">
                <a16:creationId xmlns:a16="http://schemas.microsoft.com/office/drawing/2014/main" id="{63A02F87-6330-8373-63EB-91F6C8AD31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801" y="2678608"/>
            <a:ext cx="784230" cy="980288"/>
          </a:xfrm>
          <a:prstGeom prst="rect">
            <a:avLst/>
          </a:prstGeom>
        </p:spPr>
      </p:pic>
      <p:pic>
        <p:nvPicPr>
          <p:cNvPr id="17" name="Graphic 16">
            <a:extLst>
              <a:ext uri="{FF2B5EF4-FFF2-40B4-BE49-F238E27FC236}">
                <a16:creationId xmlns:a16="http://schemas.microsoft.com/office/drawing/2014/main" id="{1897159D-79FE-10BB-5B9E-049251FC6D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14724" y="2678607"/>
            <a:ext cx="716146" cy="716146"/>
          </a:xfrm>
          <a:prstGeom prst="rect">
            <a:avLst/>
          </a:prstGeom>
        </p:spPr>
      </p:pic>
    </p:spTree>
    <p:extLst>
      <p:ext uri="{BB962C8B-B14F-4D97-AF65-F5344CB8AC3E}">
        <p14:creationId xmlns:p14="http://schemas.microsoft.com/office/powerpoint/2010/main" val="360102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LeBron James &quot;You Are My Sunshine&quot; Edits | Know Your Meme">
            <a:extLst>
              <a:ext uri="{FF2B5EF4-FFF2-40B4-BE49-F238E27FC236}">
                <a16:creationId xmlns:a16="http://schemas.microsoft.com/office/drawing/2014/main" id="{19D7B19B-1416-F639-0ED1-B302B4E6D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83163"/>
            <a:ext cx="1849269" cy="1040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8D09E0-134C-356F-BC33-EAA4A9318797}"/>
              </a:ext>
            </a:extLst>
          </p:cNvPr>
          <p:cNvSpPr>
            <a:spLocks noGrp="1"/>
          </p:cNvSpPr>
          <p:nvPr>
            <p:ph type="title"/>
          </p:nvPr>
        </p:nvSpPr>
        <p:spPr>
          <a:xfrm>
            <a:off x="254779" y="244498"/>
            <a:ext cx="7704000" cy="572700"/>
          </a:xfrm>
        </p:spPr>
        <p:txBody>
          <a:bodyPr/>
          <a:lstStyle/>
          <a:p>
            <a:r>
              <a:rPr lang="en-US" dirty="0"/>
              <a:t>Acknowledgements</a:t>
            </a:r>
          </a:p>
        </p:txBody>
      </p:sp>
      <p:pic>
        <p:nvPicPr>
          <p:cNvPr id="8" name="Picture 4">
            <a:extLst>
              <a:ext uri="{FF2B5EF4-FFF2-40B4-BE49-F238E27FC236}">
                <a16:creationId xmlns:a16="http://schemas.microsoft.com/office/drawing/2014/main" id="{57ADD105-A1B5-E0DE-02EE-E498CBD0069A}"/>
              </a:ext>
            </a:extLst>
          </p:cNvPr>
          <p:cNvPicPr>
            <a:picLocks noChangeAspect="1" noChangeArrowheads="1"/>
          </p:cNvPicPr>
          <p:nvPr/>
        </p:nvPicPr>
        <p:blipFill>
          <a:blip r:embed="rId3"/>
          <a:srcRect t="16942" b="16942"/>
          <a:stretch/>
        </p:blipFill>
        <p:spPr bwMode="auto">
          <a:xfrm>
            <a:off x="4497596" y="643034"/>
            <a:ext cx="865895" cy="865895"/>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0" descr="#">
            <a:extLst>
              <a:ext uri="{FF2B5EF4-FFF2-40B4-BE49-F238E27FC236}">
                <a16:creationId xmlns:a16="http://schemas.microsoft.com/office/drawing/2014/main" id="{EE5A878C-91C0-BC63-59AD-CD0C4254F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778" y="678875"/>
            <a:ext cx="845104" cy="845104"/>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Fernando Castillo">
            <a:extLst>
              <a:ext uri="{FF2B5EF4-FFF2-40B4-BE49-F238E27FC236}">
                <a16:creationId xmlns:a16="http://schemas.microsoft.com/office/drawing/2014/main" id="{E9D3ECC5-96DB-5ED0-721E-4E6D84C048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0296" y="727090"/>
            <a:ext cx="519290" cy="5192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4BB78B8-3DBF-EBB3-854F-FEF2331B98FB}"/>
              </a:ext>
            </a:extLst>
          </p:cNvPr>
          <p:cNvPicPr>
            <a:picLocks noChangeAspect="1"/>
          </p:cNvPicPr>
          <p:nvPr/>
        </p:nvPicPr>
        <p:blipFill>
          <a:blip r:embed="rId6"/>
          <a:stretch>
            <a:fillRect/>
          </a:stretch>
        </p:blipFill>
        <p:spPr>
          <a:xfrm>
            <a:off x="6775441" y="740882"/>
            <a:ext cx="519290" cy="519290"/>
          </a:xfrm>
          <a:prstGeom prst="rect">
            <a:avLst/>
          </a:prstGeom>
        </p:spPr>
      </p:pic>
      <p:pic>
        <p:nvPicPr>
          <p:cNvPr id="1030" name="Picture 6" descr="Pomona College Mark and Logo | Pomona College in Claremont, California - Pomona  College">
            <a:extLst>
              <a:ext uri="{FF2B5EF4-FFF2-40B4-BE49-F238E27FC236}">
                <a16:creationId xmlns:a16="http://schemas.microsoft.com/office/drawing/2014/main" id="{91BFA4FF-FB87-241D-2250-F8631CC7EB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695" y="1149827"/>
            <a:ext cx="989951" cy="9454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952C950-BC18-8989-C975-52C748F1C46C}"/>
              </a:ext>
            </a:extLst>
          </p:cNvPr>
          <p:cNvSpPr txBox="1"/>
          <p:nvPr/>
        </p:nvSpPr>
        <p:spPr>
          <a:xfrm>
            <a:off x="413751" y="820123"/>
            <a:ext cx="1891009" cy="307777"/>
          </a:xfrm>
          <a:prstGeom prst="rect">
            <a:avLst/>
          </a:prstGeom>
          <a:noFill/>
        </p:spPr>
        <p:txBody>
          <a:bodyPr wrap="square" rtlCol="0">
            <a:spAutoFit/>
          </a:bodyPr>
          <a:lstStyle/>
          <a:p>
            <a:r>
              <a:rPr lang="en-US" dirty="0">
                <a:solidFill>
                  <a:srgbClr val="FF0000"/>
                </a:solidFill>
              </a:rPr>
              <a:t>ORGANIZATIONS</a:t>
            </a:r>
          </a:p>
        </p:txBody>
      </p:sp>
      <p:sp>
        <p:nvSpPr>
          <p:cNvPr id="15" name="Google Shape;1394;p58">
            <a:extLst>
              <a:ext uri="{FF2B5EF4-FFF2-40B4-BE49-F238E27FC236}">
                <a16:creationId xmlns:a16="http://schemas.microsoft.com/office/drawing/2014/main" id="{39657A95-7CC9-961B-9A6F-9AD69D7F6165}"/>
              </a:ext>
            </a:extLst>
          </p:cNvPr>
          <p:cNvSpPr txBox="1">
            <a:spLocks/>
          </p:cNvSpPr>
          <p:nvPr/>
        </p:nvSpPr>
        <p:spPr>
          <a:xfrm>
            <a:off x="458180" y="831306"/>
            <a:ext cx="3154078" cy="1310493"/>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16" name="TextBox 15">
            <a:extLst>
              <a:ext uri="{FF2B5EF4-FFF2-40B4-BE49-F238E27FC236}">
                <a16:creationId xmlns:a16="http://schemas.microsoft.com/office/drawing/2014/main" id="{E48D66E6-DDA3-DA3F-98CB-C8B594BAE3D7}"/>
              </a:ext>
            </a:extLst>
          </p:cNvPr>
          <p:cNvSpPr txBox="1"/>
          <p:nvPr/>
        </p:nvSpPr>
        <p:spPr>
          <a:xfrm>
            <a:off x="4452879" y="312208"/>
            <a:ext cx="1086935" cy="307777"/>
          </a:xfrm>
          <a:prstGeom prst="rect">
            <a:avLst/>
          </a:prstGeom>
          <a:noFill/>
        </p:spPr>
        <p:txBody>
          <a:bodyPr wrap="square" rtlCol="0">
            <a:spAutoFit/>
          </a:bodyPr>
          <a:lstStyle/>
          <a:p>
            <a:r>
              <a:rPr lang="en-US" b="1" dirty="0">
                <a:solidFill>
                  <a:srgbClr val="FF0000"/>
                </a:solidFill>
              </a:rPr>
              <a:t>FACULTY</a:t>
            </a:r>
          </a:p>
        </p:txBody>
      </p:sp>
      <p:sp>
        <p:nvSpPr>
          <p:cNvPr id="17" name="TextBox 16">
            <a:extLst>
              <a:ext uri="{FF2B5EF4-FFF2-40B4-BE49-F238E27FC236}">
                <a16:creationId xmlns:a16="http://schemas.microsoft.com/office/drawing/2014/main" id="{B4CFFF67-C94C-242C-D9E0-1A6338A06886}"/>
              </a:ext>
            </a:extLst>
          </p:cNvPr>
          <p:cNvSpPr txBox="1"/>
          <p:nvPr/>
        </p:nvSpPr>
        <p:spPr>
          <a:xfrm>
            <a:off x="5539815" y="1525349"/>
            <a:ext cx="1085953" cy="261610"/>
          </a:xfrm>
          <a:prstGeom prst="rect">
            <a:avLst/>
          </a:prstGeom>
          <a:noFill/>
        </p:spPr>
        <p:txBody>
          <a:bodyPr wrap="square" rtlCol="0">
            <a:spAutoFit/>
          </a:bodyPr>
          <a:lstStyle/>
          <a:p>
            <a:r>
              <a:rPr lang="en-US" sz="1100" dirty="0"/>
              <a:t>Dr. Higdon</a:t>
            </a:r>
          </a:p>
        </p:txBody>
      </p:sp>
      <p:sp>
        <p:nvSpPr>
          <p:cNvPr id="19" name="TextBox 18">
            <a:extLst>
              <a:ext uri="{FF2B5EF4-FFF2-40B4-BE49-F238E27FC236}">
                <a16:creationId xmlns:a16="http://schemas.microsoft.com/office/drawing/2014/main" id="{5348C643-9FF2-F9E4-6DAB-D3C35F486676}"/>
              </a:ext>
            </a:extLst>
          </p:cNvPr>
          <p:cNvSpPr txBox="1"/>
          <p:nvPr/>
        </p:nvSpPr>
        <p:spPr>
          <a:xfrm>
            <a:off x="7188703" y="371098"/>
            <a:ext cx="1700518" cy="307777"/>
          </a:xfrm>
          <a:prstGeom prst="rect">
            <a:avLst/>
          </a:prstGeom>
          <a:noFill/>
        </p:spPr>
        <p:txBody>
          <a:bodyPr wrap="square" rtlCol="0">
            <a:spAutoFit/>
          </a:bodyPr>
          <a:lstStyle/>
          <a:p>
            <a:r>
              <a:rPr lang="en-US" dirty="0">
                <a:solidFill>
                  <a:srgbClr val="FF0000"/>
                </a:solidFill>
              </a:rPr>
              <a:t>HUDGINGS LAB</a:t>
            </a:r>
          </a:p>
        </p:txBody>
      </p:sp>
      <p:sp>
        <p:nvSpPr>
          <p:cNvPr id="20" name="TextBox 19">
            <a:extLst>
              <a:ext uri="{FF2B5EF4-FFF2-40B4-BE49-F238E27FC236}">
                <a16:creationId xmlns:a16="http://schemas.microsoft.com/office/drawing/2014/main" id="{FE8ADFB3-BCC9-C62A-0A96-5B0ABAC80E14}"/>
              </a:ext>
            </a:extLst>
          </p:cNvPr>
          <p:cNvSpPr txBox="1"/>
          <p:nvPr/>
        </p:nvSpPr>
        <p:spPr>
          <a:xfrm>
            <a:off x="4401123" y="1525349"/>
            <a:ext cx="1259757" cy="261610"/>
          </a:xfrm>
          <a:prstGeom prst="rect">
            <a:avLst/>
          </a:prstGeom>
          <a:noFill/>
        </p:spPr>
        <p:txBody>
          <a:bodyPr wrap="square" rtlCol="0">
            <a:spAutoFit/>
          </a:bodyPr>
          <a:lstStyle/>
          <a:p>
            <a:r>
              <a:rPr lang="en-US" sz="1100" dirty="0"/>
              <a:t>Prof. Hudgings</a:t>
            </a:r>
          </a:p>
        </p:txBody>
      </p:sp>
      <p:pic>
        <p:nvPicPr>
          <p:cNvPr id="1032" name="Picture 8" descr="Profile photo of Leah McCarthy">
            <a:extLst>
              <a:ext uri="{FF2B5EF4-FFF2-40B4-BE49-F238E27FC236}">
                <a16:creationId xmlns:a16="http://schemas.microsoft.com/office/drawing/2014/main" id="{22D504E2-D454-A959-5147-8236B4684C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1295" y="727090"/>
            <a:ext cx="519289" cy="5192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file photo of Rose Sinkus">
            <a:extLst>
              <a:ext uri="{FF2B5EF4-FFF2-40B4-BE49-F238E27FC236}">
                <a16:creationId xmlns:a16="http://schemas.microsoft.com/office/drawing/2014/main" id="{46815BC7-8AED-6376-223E-7FA2A663C1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2239" y="1723211"/>
            <a:ext cx="514284" cy="5142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F5C0188-4885-DCF8-C203-F685C47A5D83}"/>
              </a:ext>
            </a:extLst>
          </p:cNvPr>
          <p:cNvSpPr txBox="1"/>
          <p:nvPr/>
        </p:nvSpPr>
        <p:spPr>
          <a:xfrm>
            <a:off x="1056987" y="1137668"/>
            <a:ext cx="857851" cy="1015663"/>
          </a:xfrm>
          <a:prstGeom prst="rect">
            <a:avLst/>
          </a:prstGeom>
          <a:noFill/>
        </p:spPr>
        <p:txBody>
          <a:bodyPr wrap="square" rtlCol="0">
            <a:spAutoFit/>
          </a:bodyPr>
          <a:lstStyle/>
          <a:p>
            <a:r>
              <a:rPr lang="en-US" sz="1000" dirty="0"/>
              <a:t>Koh Rombouts Goldman Sachs Scholarship Fund </a:t>
            </a:r>
          </a:p>
        </p:txBody>
      </p:sp>
      <p:pic>
        <p:nvPicPr>
          <p:cNvPr id="1026" name="Picture 2" descr="Profile photo of Haakon Pihlaja">
            <a:extLst>
              <a:ext uri="{FF2B5EF4-FFF2-40B4-BE49-F238E27FC236}">
                <a16:creationId xmlns:a16="http://schemas.microsoft.com/office/drawing/2014/main" id="{6FFBB3D5-8027-F975-40CC-ABE41FD2C3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0405" y="1734186"/>
            <a:ext cx="514284" cy="5142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0" descr="#">
            <a:extLst>
              <a:ext uri="{FF2B5EF4-FFF2-40B4-BE49-F238E27FC236}">
                <a16:creationId xmlns:a16="http://schemas.microsoft.com/office/drawing/2014/main" id="{F77DC2AA-F8A9-33AC-F6AA-DCC1562A8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1295" y="1728049"/>
            <a:ext cx="514283" cy="514283"/>
          </a:xfrm>
          <a:prstGeom prst="ellipse">
            <a:avLst/>
          </a:prstGeom>
          <a:noFill/>
          <a:extLst>
            <a:ext uri="{909E8E84-426E-40DD-AFC4-6F175D3DCCD1}">
              <a14:hiddenFill xmlns:a14="http://schemas.microsoft.com/office/drawing/2010/main">
                <a:solidFill>
                  <a:srgbClr val="FFFFFF"/>
                </a:solidFill>
              </a14:hiddenFill>
            </a:ext>
          </a:extLst>
        </p:spPr>
      </p:pic>
      <p:pic>
        <p:nvPicPr>
          <p:cNvPr id="4" name="Picture 4" descr="Profile photo of Nora Wu">
            <a:extLst>
              <a:ext uri="{FF2B5EF4-FFF2-40B4-BE49-F238E27FC236}">
                <a16:creationId xmlns:a16="http://schemas.microsoft.com/office/drawing/2014/main" id="{2A664E15-7066-52AE-6B62-8F84CE7333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6875" y="2831001"/>
            <a:ext cx="519289" cy="519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D7085E-818A-D33B-7D94-692DDA8E8912}"/>
              </a:ext>
            </a:extLst>
          </p:cNvPr>
          <p:cNvSpPr txBox="1"/>
          <p:nvPr/>
        </p:nvSpPr>
        <p:spPr>
          <a:xfrm>
            <a:off x="6728601" y="1294514"/>
            <a:ext cx="738998" cy="415498"/>
          </a:xfrm>
          <a:prstGeom prst="rect">
            <a:avLst/>
          </a:prstGeom>
          <a:noFill/>
        </p:spPr>
        <p:txBody>
          <a:bodyPr wrap="square" rtlCol="0">
            <a:spAutoFit/>
          </a:bodyPr>
          <a:lstStyle/>
          <a:p>
            <a:r>
              <a:rPr lang="en-US" sz="1050" dirty="0"/>
              <a:t>James Wu</a:t>
            </a:r>
          </a:p>
        </p:txBody>
      </p:sp>
      <p:sp>
        <p:nvSpPr>
          <p:cNvPr id="6" name="TextBox 5">
            <a:extLst>
              <a:ext uri="{FF2B5EF4-FFF2-40B4-BE49-F238E27FC236}">
                <a16:creationId xmlns:a16="http://schemas.microsoft.com/office/drawing/2014/main" id="{34EFCF15-896A-1358-5FD1-D89C18426C5D}"/>
              </a:ext>
            </a:extLst>
          </p:cNvPr>
          <p:cNvSpPr txBox="1"/>
          <p:nvPr/>
        </p:nvSpPr>
        <p:spPr>
          <a:xfrm>
            <a:off x="7376032" y="1273881"/>
            <a:ext cx="857124" cy="400110"/>
          </a:xfrm>
          <a:prstGeom prst="rect">
            <a:avLst/>
          </a:prstGeom>
          <a:noFill/>
        </p:spPr>
        <p:txBody>
          <a:bodyPr wrap="square" rtlCol="0">
            <a:spAutoFit/>
          </a:bodyPr>
          <a:lstStyle/>
          <a:p>
            <a:r>
              <a:rPr lang="en-US" sz="1000" dirty="0"/>
              <a:t>Fernando Castillo</a:t>
            </a:r>
          </a:p>
        </p:txBody>
      </p:sp>
      <p:sp>
        <p:nvSpPr>
          <p:cNvPr id="9" name="TextBox 8">
            <a:extLst>
              <a:ext uri="{FF2B5EF4-FFF2-40B4-BE49-F238E27FC236}">
                <a16:creationId xmlns:a16="http://schemas.microsoft.com/office/drawing/2014/main" id="{FBC63773-AC66-67A8-BBE1-786EB09F48F2}"/>
              </a:ext>
            </a:extLst>
          </p:cNvPr>
          <p:cNvSpPr txBox="1"/>
          <p:nvPr/>
        </p:nvSpPr>
        <p:spPr>
          <a:xfrm>
            <a:off x="8038962" y="1246379"/>
            <a:ext cx="1003582" cy="400110"/>
          </a:xfrm>
          <a:prstGeom prst="rect">
            <a:avLst/>
          </a:prstGeom>
          <a:noFill/>
        </p:spPr>
        <p:txBody>
          <a:bodyPr wrap="square" rtlCol="0">
            <a:spAutoFit/>
          </a:bodyPr>
          <a:lstStyle/>
          <a:p>
            <a:r>
              <a:rPr lang="en-US" sz="1000" dirty="0"/>
              <a:t>Leah McCarthy </a:t>
            </a:r>
          </a:p>
        </p:txBody>
      </p:sp>
      <p:sp>
        <p:nvSpPr>
          <p:cNvPr id="12" name="TextBox 11">
            <a:extLst>
              <a:ext uri="{FF2B5EF4-FFF2-40B4-BE49-F238E27FC236}">
                <a16:creationId xmlns:a16="http://schemas.microsoft.com/office/drawing/2014/main" id="{BAC4DBD0-D9D8-D7EB-9E5F-94CDCBD7BA4B}"/>
              </a:ext>
            </a:extLst>
          </p:cNvPr>
          <p:cNvSpPr txBox="1"/>
          <p:nvPr/>
        </p:nvSpPr>
        <p:spPr>
          <a:xfrm>
            <a:off x="6762239" y="2301304"/>
            <a:ext cx="676470" cy="400110"/>
          </a:xfrm>
          <a:prstGeom prst="rect">
            <a:avLst/>
          </a:prstGeom>
          <a:noFill/>
        </p:spPr>
        <p:txBody>
          <a:bodyPr wrap="square" rtlCol="0">
            <a:spAutoFit/>
          </a:bodyPr>
          <a:lstStyle/>
          <a:p>
            <a:r>
              <a:rPr lang="en-US" sz="1000" dirty="0"/>
              <a:t>Rose </a:t>
            </a:r>
            <a:r>
              <a:rPr lang="en-US" sz="1000" dirty="0" err="1"/>
              <a:t>Sinkus</a:t>
            </a:r>
            <a:endParaRPr lang="en-US" sz="1000" dirty="0"/>
          </a:p>
        </p:txBody>
      </p:sp>
      <p:sp>
        <p:nvSpPr>
          <p:cNvPr id="13" name="TextBox 12">
            <a:extLst>
              <a:ext uri="{FF2B5EF4-FFF2-40B4-BE49-F238E27FC236}">
                <a16:creationId xmlns:a16="http://schemas.microsoft.com/office/drawing/2014/main" id="{9D19CAA3-E445-5F19-A0AC-0978861F52E4}"/>
              </a:ext>
            </a:extLst>
          </p:cNvPr>
          <p:cNvSpPr txBox="1"/>
          <p:nvPr/>
        </p:nvSpPr>
        <p:spPr>
          <a:xfrm>
            <a:off x="7470405" y="2302513"/>
            <a:ext cx="676470" cy="400110"/>
          </a:xfrm>
          <a:prstGeom prst="rect">
            <a:avLst/>
          </a:prstGeom>
          <a:noFill/>
        </p:spPr>
        <p:txBody>
          <a:bodyPr wrap="square" rtlCol="0">
            <a:spAutoFit/>
          </a:bodyPr>
          <a:lstStyle/>
          <a:p>
            <a:r>
              <a:rPr lang="en-US" sz="1000" dirty="0"/>
              <a:t>Haakon </a:t>
            </a:r>
            <a:r>
              <a:rPr lang="en-US" sz="1000" dirty="0" err="1"/>
              <a:t>Pihlaja</a:t>
            </a:r>
            <a:endParaRPr lang="en-US" sz="1000" dirty="0"/>
          </a:p>
        </p:txBody>
      </p:sp>
      <p:sp>
        <p:nvSpPr>
          <p:cNvPr id="22" name="TextBox 21">
            <a:extLst>
              <a:ext uri="{FF2B5EF4-FFF2-40B4-BE49-F238E27FC236}">
                <a16:creationId xmlns:a16="http://schemas.microsoft.com/office/drawing/2014/main" id="{AF00EE86-F0D3-398D-A9F3-D5A5924F916C}"/>
              </a:ext>
            </a:extLst>
          </p:cNvPr>
          <p:cNvSpPr txBox="1"/>
          <p:nvPr/>
        </p:nvSpPr>
        <p:spPr>
          <a:xfrm>
            <a:off x="8146874" y="3389727"/>
            <a:ext cx="895669" cy="246221"/>
          </a:xfrm>
          <a:prstGeom prst="rect">
            <a:avLst/>
          </a:prstGeom>
          <a:noFill/>
        </p:spPr>
        <p:txBody>
          <a:bodyPr wrap="square" rtlCol="0">
            <a:spAutoFit/>
          </a:bodyPr>
          <a:lstStyle/>
          <a:p>
            <a:r>
              <a:rPr lang="en-US" sz="1000" dirty="0"/>
              <a:t>Nora Wu</a:t>
            </a:r>
          </a:p>
        </p:txBody>
      </p:sp>
      <p:sp>
        <p:nvSpPr>
          <p:cNvPr id="23" name="TextBox 22">
            <a:extLst>
              <a:ext uri="{FF2B5EF4-FFF2-40B4-BE49-F238E27FC236}">
                <a16:creationId xmlns:a16="http://schemas.microsoft.com/office/drawing/2014/main" id="{9350CECF-76EC-8993-37BF-AB29381329F0}"/>
              </a:ext>
            </a:extLst>
          </p:cNvPr>
          <p:cNvSpPr txBox="1"/>
          <p:nvPr/>
        </p:nvSpPr>
        <p:spPr>
          <a:xfrm>
            <a:off x="8073902" y="2268997"/>
            <a:ext cx="676470" cy="400110"/>
          </a:xfrm>
          <a:prstGeom prst="rect">
            <a:avLst/>
          </a:prstGeom>
          <a:noFill/>
        </p:spPr>
        <p:txBody>
          <a:bodyPr wrap="square" rtlCol="0">
            <a:spAutoFit/>
          </a:bodyPr>
          <a:lstStyle/>
          <a:p>
            <a:r>
              <a:rPr lang="en-US" sz="1000" dirty="0"/>
              <a:t>Glenn </a:t>
            </a:r>
            <a:r>
              <a:rPr lang="en-US" sz="1000" dirty="0" err="1"/>
              <a:t>Partsch</a:t>
            </a:r>
            <a:endParaRPr lang="en-US" sz="1000" dirty="0"/>
          </a:p>
        </p:txBody>
      </p:sp>
      <p:pic>
        <p:nvPicPr>
          <p:cNvPr id="24" name="Picture 20" descr="#">
            <a:extLst>
              <a:ext uri="{FF2B5EF4-FFF2-40B4-BE49-F238E27FC236}">
                <a16:creationId xmlns:a16="http://schemas.microsoft.com/office/drawing/2014/main" id="{BF4C7BE9-A846-101F-81C5-CDF9FB915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8030" y="2860003"/>
            <a:ext cx="514283" cy="514283"/>
          </a:xfrm>
          <a:prstGeom prst="ellipse">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3827470-FFAB-DB45-ACE8-8AB79C78BC82}"/>
              </a:ext>
            </a:extLst>
          </p:cNvPr>
          <p:cNvSpPr txBox="1"/>
          <p:nvPr/>
        </p:nvSpPr>
        <p:spPr>
          <a:xfrm>
            <a:off x="7266557" y="3374286"/>
            <a:ext cx="1134145" cy="246221"/>
          </a:xfrm>
          <a:prstGeom prst="rect">
            <a:avLst/>
          </a:prstGeom>
          <a:noFill/>
        </p:spPr>
        <p:txBody>
          <a:bodyPr wrap="square" rtlCol="0">
            <a:spAutoFit/>
          </a:bodyPr>
          <a:lstStyle/>
          <a:p>
            <a:r>
              <a:rPr lang="en-US" sz="1000" dirty="0"/>
              <a:t>Sarah Sucher</a:t>
            </a:r>
          </a:p>
        </p:txBody>
      </p:sp>
      <p:pic>
        <p:nvPicPr>
          <p:cNvPr id="27" name="Picture 6" descr="Logos and Branding | Society of Physics Students">
            <a:extLst>
              <a:ext uri="{FF2B5EF4-FFF2-40B4-BE49-F238E27FC236}">
                <a16:creationId xmlns:a16="http://schemas.microsoft.com/office/drawing/2014/main" id="{608C8000-D8D7-E196-D734-F4EED8A0D4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4883" y="1108746"/>
            <a:ext cx="924141" cy="92414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9EAC23F-37B4-8844-C8AD-71FFB3C1989C}"/>
              </a:ext>
            </a:extLst>
          </p:cNvPr>
          <p:cNvSpPr txBox="1"/>
          <p:nvPr/>
        </p:nvSpPr>
        <p:spPr>
          <a:xfrm>
            <a:off x="2769214" y="1137668"/>
            <a:ext cx="924140" cy="1015663"/>
          </a:xfrm>
          <a:prstGeom prst="rect">
            <a:avLst/>
          </a:prstGeom>
          <a:noFill/>
        </p:spPr>
        <p:txBody>
          <a:bodyPr wrap="square" rtlCol="0">
            <a:spAutoFit/>
          </a:bodyPr>
          <a:lstStyle/>
          <a:p>
            <a:r>
              <a:rPr lang="en-US" sz="1000" dirty="0"/>
              <a:t>Herbert Levy Memorial Scholarship </a:t>
            </a:r>
            <a:r>
              <a:rPr lang="en-US" sz="1000" b="1" dirty="0">
                <a:solidFill>
                  <a:srgbClr val="FF0000"/>
                </a:solidFill>
              </a:rPr>
              <a:t>&amp;</a:t>
            </a:r>
            <a:r>
              <a:rPr lang="en-US" sz="1000" dirty="0"/>
              <a:t> SPS-Google Scholarship</a:t>
            </a:r>
          </a:p>
        </p:txBody>
      </p:sp>
      <p:sp>
        <p:nvSpPr>
          <p:cNvPr id="31" name="Google Shape;1394;p58">
            <a:extLst>
              <a:ext uri="{FF2B5EF4-FFF2-40B4-BE49-F238E27FC236}">
                <a16:creationId xmlns:a16="http://schemas.microsoft.com/office/drawing/2014/main" id="{8B540708-2DB0-B19E-50C0-1B8EEBC2F0D7}"/>
              </a:ext>
            </a:extLst>
          </p:cNvPr>
          <p:cNvSpPr txBox="1">
            <a:spLocks/>
          </p:cNvSpPr>
          <p:nvPr/>
        </p:nvSpPr>
        <p:spPr>
          <a:xfrm>
            <a:off x="6728601" y="393560"/>
            <a:ext cx="2046364" cy="3242388"/>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33" name="TextBox 32">
            <a:extLst>
              <a:ext uri="{FF2B5EF4-FFF2-40B4-BE49-F238E27FC236}">
                <a16:creationId xmlns:a16="http://schemas.microsoft.com/office/drawing/2014/main" id="{9B33078C-4192-63F5-6891-A507B5145BB7}"/>
              </a:ext>
            </a:extLst>
          </p:cNvPr>
          <p:cNvSpPr txBox="1"/>
          <p:nvPr/>
        </p:nvSpPr>
        <p:spPr>
          <a:xfrm>
            <a:off x="339599" y="2372795"/>
            <a:ext cx="3657364" cy="307777"/>
          </a:xfrm>
          <a:prstGeom prst="rect">
            <a:avLst/>
          </a:prstGeom>
          <a:noFill/>
        </p:spPr>
        <p:txBody>
          <a:bodyPr wrap="square" rtlCol="0">
            <a:spAutoFit/>
          </a:bodyPr>
          <a:lstStyle/>
          <a:p>
            <a:r>
              <a:rPr lang="en-US" b="1" dirty="0">
                <a:solidFill>
                  <a:srgbClr val="FF0000"/>
                </a:solidFill>
              </a:rPr>
              <a:t>PHYSICS &amp; ASTRONOMY DEPARTMENT</a:t>
            </a:r>
          </a:p>
        </p:txBody>
      </p:sp>
      <p:sp>
        <p:nvSpPr>
          <p:cNvPr id="34" name="TextBox 33">
            <a:extLst>
              <a:ext uri="{FF2B5EF4-FFF2-40B4-BE49-F238E27FC236}">
                <a16:creationId xmlns:a16="http://schemas.microsoft.com/office/drawing/2014/main" id="{78E39F3F-85FA-D4C4-5D8E-0D9E99892E50}"/>
              </a:ext>
            </a:extLst>
          </p:cNvPr>
          <p:cNvSpPr txBox="1"/>
          <p:nvPr/>
        </p:nvSpPr>
        <p:spPr>
          <a:xfrm>
            <a:off x="4541343" y="3191130"/>
            <a:ext cx="1040049" cy="307777"/>
          </a:xfrm>
          <a:prstGeom prst="rect">
            <a:avLst/>
          </a:prstGeom>
          <a:noFill/>
        </p:spPr>
        <p:txBody>
          <a:bodyPr wrap="square" rtlCol="0">
            <a:spAutoFit/>
          </a:bodyPr>
          <a:lstStyle/>
          <a:p>
            <a:r>
              <a:rPr lang="en-US" b="1" dirty="0">
                <a:solidFill>
                  <a:srgbClr val="FF0000"/>
                </a:solidFill>
              </a:rPr>
              <a:t>FAMILY</a:t>
            </a:r>
          </a:p>
        </p:txBody>
      </p:sp>
      <p:sp>
        <p:nvSpPr>
          <p:cNvPr id="35" name="TextBox 34">
            <a:extLst>
              <a:ext uri="{FF2B5EF4-FFF2-40B4-BE49-F238E27FC236}">
                <a16:creationId xmlns:a16="http://schemas.microsoft.com/office/drawing/2014/main" id="{2DA01C69-92D3-24C2-45CE-099425E92175}"/>
              </a:ext>
            </a:extLst>
          </p:cNvPr>
          <p:cNvSpPr txBox="1"/>
          <p:nvPr/>
        </p:nvSpPr>
        <p:spPr>
          <a:xfrm>
            <a:off x="267152" y="2972497"/>
            <a:ext cx="3154078" cy="307777"/>
          </a:xfrm>
          <a:prstGeom prst="rect">
            <a:avLst/>
          </a:prstGeom>
          <a:noFill/>
        </p:spPr>
        <p:txBody>
          <a:bodyPr wrap="square" rtlCol="0">
            <a:spAutoFit/>
          </a:bodyPr>
          <a:lstStyle/>
          <a:p>
            <a:r>
              <a:rPr lang="en-US" b="1" dirty="0">
                <a:solidFill>
                  <a:srgbClr val="FF0000"/>
                </a:solidFill>
              </a:rPr>
              <a:t>FRIENDS</a:t>
            </a:r>
          </a:p>
        </p:txBody>
      </p:sp>
      <p:pic>
        <p:nvPicPr>
          <p:cNvPr id="36" name="Picture 8" descr="Nothing Stronger Than Family | Know Your Meme">
            <a:extLst>
              <a:ext uri="{FF2B5EF4-FFF2-40B4-BE49-F238E27FC236}">
                <a16:creationId xmlns:a16="http://schemas.microsoft.com/office/drawing/2014/main" id="{A50295FF-13FD-D7C1-421D-54871A5485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53306" y="3521336"/>
            <a:ext cx="2008690" cy="112988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75B44DCF-34A1-5247-9C40-6312FF75CC60}"/>
              </a:ext>
            </a:extLst>
          </p:cNvPr>
          <p:cNvSpPr txBox="1"/>
          <p:nvPr/>
        </p:nvSpPr>
        <p:spPr>
          <a:xfrm>
            <a:off x="1229182" y="3175245"/>
            <a:ext cx="3138683" cy="1384995"/>
          </a:xfrm>
          <a:prstGeom prst="rect">
            <a:avLst/>
          </a:prstGeom>
          <a:noFill/>
        </p:spPr>
        <p:txBody>
          <a:bodyPr wrap="square" rtlCol="0">
            <a:spAutoFit/>
          </a:bodyPr>
          <a:lstStyle/>
          <a:p>
            <a:pPr marL="285750" indent="-285750">
              <a:buFontTx/>
              <a:buChar char="-"/>
            </a:pPr>
            <a:r>
              <a:rPr lang="en-US" dirty="0">
                <a:solidFill>
                  <a:schemeClr val="tx1"/>
                </a:solidFill>
              </a:rPr>
              <a:t>Claremont Christian Fellowship</a:t>
            </a:r>
          </a:p>
          <a:p>
            <a:pPr marL="285750" indent="-285750">
              <a:buFontTx/>
              <a:buChar char="-"/>
            </a:pPr>
            <a:r>
              <a:rPr lang="en-US" b="1" dirty="0">
                <a:solidFill>
                  <a:schemeClr val="tx1"/>
                </a:solidFill>
              </a:rPr>
              <a:t>Sontag Suite 310 </a:t>
            </a:r>
            <a:r>
              <a:rPr lang="en-US" dirty="0">
                <a:solidFill>
                  <a:schemeClr val="tx1"/>
                </a:solidFill>
              </a:rPr>
              <a:t>(Ulisses, Justin, and Fernando)</a:t>
            </a:r>
          </a:p>
          <a:p>
            <a:pPr marL="285750" indent="-285750">
              <a:buFontTx/>
              <a:buChar char="-"/>
            </a:pPr>
            <a:r>
              <a:rPr lang="en-US" b="1" dirty="0">
                <a:solidFill>
                  <a:schemeClr val="tx1"/>
                </a:solidFill>
              </a:rPr>
              <a:t>UCRI</a:t>
            </a:r>
            <a:r>
              <a:rPr lang="en-US" dirty="0">
                <a:solidFill>
                  <a:schemeClr val="tx1"/>
                </a:solidFill>
              </a:rPr>
              <a:t> – Ulisses, Ru, Ishan</a:t>
            </a:r>
          </a:p>
          <a:p>
            <a:pPr marL="285750" indent="-285750">
              <a:buFontTx/>
              <a:buChar char="-"/>
            </a:pPr>
            <a:r>
              <a:rPr lang="en-US" b="1" dirty="0">
                <a:solidFill>
                  <a:schemeClr val="tx1"/>
                </a:solidFill>
              </a:rPr>
              <a:t>CIL</a:t>
            </a:r>
            <a:r>
              <a:rPr lang="en-US" dirty="0">
                <a:solidFill>
                  <a:schemeClr val="tx1"/>
                </a:solidFill>
              </a:rPr>
              <a:t> – Ishan, Lukas</a:t>
            </a:r>
          </a:p>
          <a:p>
            <a:r>
              <a:rPr lang="en-US" dirty="0">
                <a:solidFill>
                  <a:schemeClr val="tx1"/>
                </a:solidFill>
              </a:rPr>
              <a:t>And all my other fellas.</a:t>
            </a:r>
          </a:p>
        </p:txBody>
      </p:sp>
      <p:sp>
        <p:nvSpPr>
          <p:cNvPr id="44" name="Google Shape;1394;p58">
            <a:extLst>
              <a:ext uri="{FF2B5EF4-FFF2-40B4-BE49-F238E27FC236}">
                <a16:creationId xmlns:a16="http://schemas.microsoft.com/office/drawing/2014/main" id="{955E3C8D-13FF-F76C-0CA3-6BAB642D7F7D}"/>
              </a:ext>
            </a:extLst>
          </p:cNvPr>
          <p:cNvSpPr txBox="1">
            <a:spLocks/>
          </p:cNvSpPr>
          <p:nvPr/>
        </p:nvSpPr>
        <p:spPr>
          <a:xfrm>
            <a:off x="360283" y="2350947"/>
            <a:ext cx="3636680" cy="350467"/>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pic>
        <p:nvPicPr>
          <p:cNvPr id="1038" name="Picture 14">
            <a:extLst>
              <a:ext uri="{FF2B5EF4-FFF2-40B4-BE49-F238E27FC236}">
                <a16:creationId xmlns:a16="http://schemas.microsoft.com/office/drawing/2014/main" id="{204298FF-083C-3850-8FDE-E9D8947586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06857" y="1877539"/>
            <a:ext cx="640182" cy="96160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87BEF26A-4D45-E1D8-E44D-75EC061443FD}"/>
              </a:ext>
            </a:extLst>
          </p:cNvPr>
          <p:cNvSpPr txBox="1"/>
          <p:nvPr/>
        </p:nvSpPr>
        <p:spPr>
          <a:xfrm>
            <a:off x="4429121" y="2823171"/>
            <a:ext cx="1085953" cy="261610"/>
          </a:xfrm>
          <a:prstGeom prst="rect">
            <a:avLst/>
          </a:prstGeom>
          <a:noFill/>
        </p:spPr>
        <p:txBody>
          <a:bodyPr wrap="square" rtlCol="0">
            <a:spAutoFit/>
          </a:bodyPr>
          <a:lstStyle/>
          <a:p>
            <a:r>
              <a:rPr lang="en-US" sz="1100" dirty="0"/>
              <a:t>Prof. Moreno</a:t>
            </a:r>
          </a:p>
        </p:txBody>
      </p:sp>
      <p:sp>
        <p:nvSpPr>
          <p:cNvPr id="46" name="Google Shape;1394;p58">
            <a:extLst>
              <a:ext uri="{FF2B5EF4-FFF2-40B4-BE49-F238E27FC236}">
                <a16:creationId xmlns:a16="http://schemas.microsoft.com/office/drawing/2014/main" id="{7F4FF60B-7034-40A5-A5F5-2EE065308458}"/>
              </a:ext>
            </a:extLst>
          </p:cNvPr>
          <p:cNvSpPr txBox="1">
            <a:spLocks/>
          </p:cNvSpPr>
          <p:nvPr/>
        </p:nvSpPr>
        <p:spPr>
          <a:xfrm>
            <a:off x="4355049" y="322138"/>
            <a:ext cx="2002650" cy="2762643"/>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47" name="Google Shape;1394;p58">
            <a:extLst>
              <a:ext uri="{FF2B5EF4-FFF2-40B4-BE49-F238E27FC236}">
                <a16:creationId xmlns:a16="http://schemas.microsoft.com/office/drawing/2014/main" id="{B90AD1C2-3C69-679B-F81C-D407DE3987DE}"/>
              </a:ext>
            </a:extLst>
          </p:cNvPr>
          <p:cNvSpPr txBox="1">
            <a:spLocks/>
          </p:cNvSpPr>
          <p:nvPr/>
        </p:nvSpPr>
        <p:spPr>
          <a:xfrm>
            <a:off x="4534470" y="3191130"/>
            <a:ext cx="2079875" cy="1584553"/>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18" name="Google Shape;1394;p58">
            <a:extLst>
              <a:ext uri="{FF2B5EF4-FFF2-40B4-BE49-F238E27FC236}">
                <a16:creationId xmlns:a16="http://schemas.microsoft.com/office/drawing/2014/main" id="{EA2DDA5C-D52E-5C2B-DF24-042D3884E5F7}"/>
              </a:ext>
            </a:extLst>
          </p:cNvPr>
          <p:cNvSpPr txBox="1">
            <a:spLocks/>
          </p:cNvSpPr>
          <p:nvPr/>
        </p:nvSpPr>
        <p:spPr>
          <a:xfrm>
            <a:off x="327592" y="2942650"/>
            <a:ext cx="3816967" cy="1617590"/>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Tree>
    <p:extLst>
      <p:ext uri="{BB962C8B-B14F-4D97-AF65-F5344CB8AC3E}">
        <p14:creationId xmlns:p14="http://schemas.microsoft.com/office/powerpoint/2010/main" val="2722158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D776-2B25-6B68-CEC8-0235CD12841E}"/>
              </a:ext>
            </a:extLst>
          </p:cNvPr>
          <p:cNvSpPr>
            <a:spLocks noGrp="1"/>
          </p:cNvSpPr>
          <p:nvPr>
            <p:ph type="title"/>
          </p:nvPr>
        </p:nvSpPr>
        <p:spPr>
          <a:xfrm>
            <a:off x="499507" y="257209"/>
            <a:ext cx="7704000" cy="572700"/>
          </a:xfrm>
        </p:spPr>
        <p:txBody>
          <a:bodyPr/>
          <a:lstStyle/>
          <a:p>
            <a:r>
              <a:rPr lang="en-US" dirty="0"/>
              <a:t>Appendix (the Mesh)</a:t>
            </a:r>
          </a:p>
        </p:txBody>
      </p:sp>
      <p:sp>
        <p:nvSpPr>
          <p:cNvPr id="5" name="TextBox 4">
            <a:extLst>
              <a:ext uri="{FF2B5EF4-FFF2-40B4-BE49-F238E27FC236}">
                <a16:creationId xmlns:a16="http://schemas.microsoft.com/office/drawing/2014/main" id="{6C5CF61C-C4A4-8C7D-4FCD-5414E264224C}"/>
              </a:ext>
            </a:extLst>
          </p:cNvPr>
          <p:cNvSpPr txBox="1"/>
          <p:nvPr/>
        </p:nvSpPr>
        <p:spPr>
          <a:xfrm>
            <a:off x="415852" y="806957"/>
            <a:ext cx="5868216" cy="523220"/>
          </a:xfrm>
          <a:prstGeom prst="rect">
            <a:avLst/>
          </a:prstGeom>
          <a:noFill/>
        </p:spPr>
        <p:txBody>
          <a:bodyPr wrap="square">
            <a:spAutoFit/>
          </a:bodyPr>
          <a:lstStyle/>
          <a:p>
            <a:r>
              <a:rPr lang="en-US" dirty="0"/>
              <a:t>Divides the model’s geometry into </a:t>
            </a:r>
            <a:r>
              <a:rPr lang="en-US" b="1" dirty="0">
                <a:solidFill>
                  <a:srgbClr val="FF0000"/>
                </a:solidFill>
              </a:rPr>
              <a:t>smaller, discrete elements</a:t>
            </a:r>
            <a:r>
              <a:rPr lang="en-US" dirty="0"/>
              <a:t>, such as prisms in 3D, or triangles in 2D.</a:t>
            </a:r>
          </a:p>
        </p:txBody>
      </p:sp>
      <p:pic>
        <p:nvPicPr>
          <p:cNvPr id="9" name="Picture 8" descr="A low polygon of a circular object&#10;&#10;Description automatically generated">
            <a:extLst>
              <a:ext uri="{FF2B5EF4-FFF2-40B4-BE49-F238E27FC236}">
                <a16:creationId xmlns:a16="http://schemas.microsoft.com/office/drawing/2014/main" id="{8C87B6FD-952D-C936-1A87-2498822A3341}"/>
              </a:ext>
            </a:extLst>
          </p:cNvPr>
          <p:cNvPicPr>
            <a:picLocks noChangeAspect="1"/>
          </p:cNvPicPr>
          <p:nvPr/>
        </p:nvPicPr>
        <p:blipFill>
          <a:blip r:embed="rId3"/>
          <a:stretch>
            <a:fillRect/>
          </a:stretch>
        </p:blipFill>
        <p:spPr>
          <a:xfrm>
            <a:off x="3172523" y="2405286"/>
            <a:ext cx="2138933" cy="1166016"/>
          </a:xfrm>
          <a:prstGeom prst="rect">
            <a:avLst/>
          </a:prstGeom>
        </p:spPr>
      </p:pic>
      <p:pic>
        <p:nvPicPr>
          <p:cNvPr id="11" name="Picture 10" descr="A black and white drawing of a circular object&#10;&#10;Description automatically generated">
            <a:extLst>
              <a:ext uri="{FF2B5EF4-FFF2-40B4-BE49-F238E27FC236}">
                <a16:creationId xmlns:a16="http://schemas.microsoft.com/office/drawing/2014/main" id="{8870105D-5260-2AF6-D86D-8877E55583D8}"/>
              </a:ext>
            </a:extLst>
          </p:cNvPr>
          <p:cNvPicPr>
            <a:picLocks noChangeAspect="1"/>
          </p:cNvPicPr>
          <p:nvPr/>
        </p:nvPicPr>
        <p:blipFill>
          <a:blip r:embed="rId4"/>
          <a:stretch>
            <a:fillRect/>
          </a:stretch>
        </p:blipFill>
        <p:spPr>
          <a:xfrm>
            <a:off x="648664" y="2340734"/>
            <a:ext cx="2427082" cy="1323097"/>
          </a:xfrm>
          <a:prstGeom prst="rect">
            <a:avLst/>
          </a:prstGeom>
        </p:spPr>
      </p:pic>
      <p:pic>
        <p:nvPicPr>
          <p:cNvPr id="13" name="Picture 12" descr="A grey hexagon shaped object&#10;&#10;Description automatically generated">
            <a:extLst>
              <a:ext uri="{FF2B5EF4-FFF2-40B4-BE49-F238E27FC236}">
                <a16:creationId xmlns:a16="http://schemas.microsoft.com/office/drawing/2014/main" id="{DDE3714F-6FD4-CA06-53C7-1A38995217E0}"/>
              </a:ext>
            </a:extLst>
          </p:cNvPr>
          <p:cNvPicPr>
            <a:picLocks noChangeAspect="1"/>
          </p:cNvPicPr>
          <p:nvPr/>
        </p:nvPicPr>
        <p:blipFill>
          <a:blip r:embed="rId5"/>
          <a:stretch>
            <a:fillRect/>
          </a:stretch>
        </p:blipFill>
        <p:spPr>
          <a:xfrm>
            <a:off x="5214679" y="2308321"/>
            <a:ext cx="2658894" cy="1449467"/>
          </a:xfrm>
          <a:prstGeom prst="rect">
            <a:avLst/>
          </a:prstGeom>
        </p:spPr>
      </p:pic>
      <p:sp>
        <p:nvSpPr>
          <p:cNvPr id="14" name="TextBox 13">
            <a:extLst>
              <a:ext uri="{FF2B5EF4-FFF2-40B4-BE49-F238E27FC236}">
                <a16:creationId xmlns:a16="http://schemas.microsoft.com/office/drawing/2014/main" id="{AC12684F-C0FF-350C-727B-7E9099A8A760}"/>
              </a:ext>
            </a:extLst>
          </p:cNvPr>
          <p:cNvSpPr txBox="1"/>
          <p:nvPr/>
        </p:nvSpPr>
        <p:spPr>
          <a:xfrm>
            <a:off x="936813" y="3616063"/>
            <a:ext cx="1673158" cy="276999"/>
          </a:xfrm>
          <a:prstGeom prst="rect">
            <a:avLst/>
          </a:prstGeom>
          <a:noFill/>
        </p:spPr>
        <p:txBody>
          <a:bodyPr wrap="square" rtlCol="0">
            <a:spAutoFit/>
          </a:bodyPr>
          <a:lstStyle/>
          <a:p>
            <a:r>
              <a:rPr lang="en-US" sz="1200" dirty="0"/>
              <a:t>Extremely fine mesh</a:t>
            </a:r>
          </a:p>
        </p:txBody>
      </p:sp>
      <p:sp>
        <p:nvSpPr>
          <p:cNvPr id="15" name="TextBox 14">
            <a:extLst>
              <a:ext uri="{FF2B5EF4-FFF2-40B4-BE49-F238E27FC236}">
                <a16:creationId xmlns:a16="http://schemas.microsoft.com/office/drawing/2014/main" id="{3F38569F-90AE-B051-9060-D0A967C7F0C4}"/>
              </a:ext>
            </a:extLst>
          </p:cNvPr>
          <p:cNvSpPr txBox="1"/>
          <p:nvPr/>
        </p:nvSpPr>
        <p:spPr>
          <a:xfrm>
            <a:off x="3405410" y="3542115"/>
            <a:ext cx="1522771" cy="276999"/>
          </a:xfrm>
          <a:prstGeom prst="rect">
            <a:avLst/>
          </a:prstGeom>
          <a:noFill/>
        </p:spPr>
        <p:txBody>
          <a:bodyPr wrap="square" rtlCol="0">
            <a:spAutoFit/>
          </a:bodyPr>
          <a:lstStyle/>
          <a:p>
            <a:r>
              <a:rPr lang="en-US" sz="1200" dirty="0"/>
              <a:t>Normal-sized mesh</a:t>
            </a:r>
          </a:p>
        </p:txBody>
      </p:sp>
      <p:sp>
        <p:nvSpPr>
          <p:cNvPr id="16" name="TextBox 15">
            <a:extLst>
              <a:ext uri="{FF2B5EF4-FFF2-40B4-BE49-F238E27FC236}">
                <a16:creationId xmlns:a16="http://schemas.microsoft.com/office/drawing/2014/main" id="{035F1F54-AA53-8DC3-5F13-DE38EEEFA892}"/>
              </a:ext>
            </a:extLst>
          </p:cNvPr>
          <p:cNvSpPr txBox="1"/>
          <p:nvPr/>
        </p:nvSpPr>
        <p:spPr>
          <a:xfrm>
            <a:off x="5782740" y="3588934"/>
            <a:ext cx="1859021" cy="276999"/>
          </a:xfrm>
          <a:prstGeom prst="rect">
            <a:avLst/>
          </a:prstGeom>
          <a:noFill/>
        </p:spPr>
        <p:txBody>
          <a:bodyPr wrap="square" rtlCol="0">
            <a:spAutoFit/>
          </a:bodyPr>
          <a:lstStyle/>
          <a:p>
            <a:r>
              <a:rPr lang="en-US" sz="1200" dirty="0"/>
              <a:t>Extremely coarse mesh</a:t>
            </a:r>
          </a:p>
        </p:txBody>
      </p:sp>
      <p:sp>
        <p:nvSpPr>
          <p:cNvPr id="18" name="TextBox 17">
            <a:extLst>
              <a:ext uri="{FF2B5EF4-FFF2-40B4-BE49-F238E27FC236}">
                <a16:creationId xmlns:a16="http://schemas.microsoft.com/office/drawing/2014/main" id="{4B3A8CE8-06A9-CB36-6152-A002BB49696E}"/>
              </a:ext>
            </a:extLst>
          </p:cNvPr>
          <p:cNvSpPr txBox="1"/>
          <p:nvPr/>
        </p:nvSpPr>
        <p:spPr>
          <a:xfrm>
            <a:off x="702743" y="4016343"/>
            <a:ext cx="7078492" cy="461665"/>
          </a:xfrm>
          <a:prstGeom prst="rect">
            <a:avLst/>
          </a:prstGeom>
          <a:noFill/>
        </p:spPr>
        <p:txBody>
          <a:bodyPr wrap="square">
            <a:spAutoFit/>
          </a:bodyPr>
          <a:lstStyle/>
          <a:p>
            <a:r>
              <a:rPr lang="en-US" sz="1200" i="1" dirty="0"/>
              <a:t>The density and quality of the mesh influence the accuracy of the results. A finer mesh can provide more precise solutions but requires more computational power.</a:t>
            </a:r>
          </a:p>
        </p:txBody>
      </p:sp>
      <p:sp>
        <p:nvSpPr>
          <p:cNvPr id="22" name="TextBox 21">
            <a:extLst>
              <a:ext uri="{FF2B5EF4-FFF2-40B4-BE49-F238E27FC236}">
                <a16:creationId xmlns:a16="http://schemas.microsoft.com/office/drawing/2014/main" id="{AE64F3E5-B8B3-41AF-8A95-AB70EAB8503D}"/>
              </a:ext>
            </a:extLst>
          </p:cNvPr>
          <p:cNvSpPr txBox="1"/>
          <p:nvPr/>
        </p:nvSpPr>
        <p:spPr>
          <a:xfrm>
            <a:off x="415853" y="1403224"/>
            <a:ext cx="5979114" cy="738664"/>
          </a:xfrm>
          <a:prstGeom prst="rect">
            <a:avLst/>
          </a:prstGeom>
          <a:noFill/>
        </p:spPr>
        <p:txBody>
          <a:bodyPr wrap="square">
            <a:spAutoFit/>
          </a:bodyPr>
          <a:lstStyle/>
          <a:p>
            <a:r>
              <a:rPr lang="en-US" b="1" dirty="0">
                <a:solidFill>
                  <a:srgbClr val="FF0000"/>
                </a:solidFill>
              </a:rPr>
              <a:t>Discretization</a:t>
            </a:r>
            <a:r>
              <a:rPr lang="en-US" dirty="0"/>
              <a:t>: The mesh breaks down a continuous domain into discrete pieces, allowing for the numerical solution of partial differential equations that describe the physics of the problem.</a:t>
            </a:r>
          </a:p>
        </p:txBody>
      </p:sp>
    </p:spTree>
    <p:extLst>
      <p:ext uri="{BB962C8B-B14F-4D97-AF65-F5344CB8AC3E}">
        <p14:creationId xmlns:p14="http://schemas.microsoft.com/office/powerpoint/2010/main" val="346183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1A44-B548-96B4-BE73-2048859EE2B6}"/>
              </a:ext>
            </a:extLst>
          </p:cNvPr>
          <p:cNvSpPr>
            <a:spLocks noGrp="1"/>
          </p:cNvSpPr>
          <p:nvPr>
            <p:ph type="title"/>
          </p:nvPr>
        </p:nvSpPr>
        <p:spPr>
          <a:xfrm>
            <a:off x="229112" y="271770"/>
            <a:ext cx="7704000" cy="572700"/>
          </a:xfrm>
        </p:spPr>
        <p:txBody>
          <a:bodyPr/>
          <a:lstStyle/>
          <a:p>
            <a:r>
              <a:rPr lang="en-US" dirty="0"/>
              <a:t>PDRCs, They’re Not Just a Pipe Dream</a:t>
            </a:r>
          </a:p>
        </p:txBody>
      </p:sp>
      <p:pic>
        <p:nvPicPr>
          <p:cNvPr id="4" name="Picture 3">
            <a:extLst>
              <a:ext uri="{FF2B5EF4-FFF2-40B4-BE49-F238E27FC236}">
                <a16:creationId xmlns:a16="http://schemas.microsoft.com/office/drawing/2014/main" id="{5EF55206-F31B-08CF-BD8A-012B208CE04C}"/>
              </a:ext>
            </a:extLst>
          </p:cNvPr>
          <p:cNvPicPr>
            <a:picLocks noChangeAspect="1"/>
          </p:cNvPicPr>
          <p:nvPr/>
        </p:nvPicPr>
        <p:blipFill>
          <a:blip r:embed="rId3"/>
          <a:stretch>
            <a:fillRect/>
          </a:stretch>
        </p:blipFill>
        <p:spPr>
          <a:xfrm>
            <a:off x="229112" y="1017725"/>
            <a:ext cx="7182283" cy="2851632"/>
          </a:xfrm>
          <a:prstGeom prst="rect">
            <a:avLst/>
          </a:prstGeom>
        </p:spPr>
      </p:pic>
      <p:sp>
        <p:nvSpPr>
          <p:cNvPr id="6" name="TextBox 5">
            <a:extLst>
              <a:ext uri="{FF2B5EF4-FFF2-40B4-BE49-F238E27FC236}">
                <a16:creationId xmlns:a16="http://schemas.microsoft.com/office/drawing/2014/main" id="{64E35E2D-2FBA-6D4A-E440-BC293833F48E}"/>
              </a:ext>
            </a:extLst>
          </p:cNvPr>
          <p:cNvSpPr txBox="1"/>
          <p:nvPr/>
        </p:nvSpPr>
        <p:spPr>
          <a:xfrm>
            <a:off x="6932084" y="844470"/>
            <a:ext cx="2002055" cy="646331"/>
          </a:xfrm>
          <a:prstGeom prst="rect">
            <a:avLst/>
          </a:prstGeom>
          <a:noFill/>
        </p:spPr>
        <p:txBody>
          <a:bodyPr wrap="square">
            <a:spAutoFit/>
          </a:bodyPr>
          <a:lstStyle/>
          <a:p>
            <a:r>
              <a:rPr lang="en-US" sz="900" dirty="0">
                <a:effectLst/>
              </a:rPr>
              <a:t>Y. Yang and Y. Zhang, “Passive daytime radiative cooling: Principle, application, and economic analysis,” </a:t>
            </a:r>
            <a:r>
              <a:rPr lang="en-US" sz="900" i="1" dirty="0">
                <a:effectLst/>
              </a:rPr>
              <a:t>2020</a:t>
            </a:r>
            <a:endParaRPr lang="en-US" sz="900" dirty="0">
              <a:effectLst/>
            </a:endParaRPr>
          </a:p>
        </p:txBody>
      </p:sp>
    </p:spTree>
    <p:extLst>
      <p:ext uri="{BB962C8B-B14F-4D97-AF65-F5344CB8AC3E}">
        <p14:creationId xmlns:p14="http://schemas.microsoft.com/office/powerpoint/2010/main" val="1302285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2C31-2A7A-6F01-CDDB-43001BB41991}"/>
              </a:ext>
            </a:extLst>
          </p:cNvPr>
          <p:cNvSpPr>
            <a:spLocks noGrp="1"/>
          </p:cNvSpPr>
          <p:nvPr>
            <p:ph type="title"/>
          </p:nvPr>
        </p:nvSpPr>
        <p:spPr/>
        <p:txBody>
          <a:bodyPr/>
          <a:lstStyle/>
          <a:p>
            <a:r>
              <a:rPr lang="en-US" dirty="0"/>
              <a:t>Alternatives to Silver</a:t>
            </a:r>
          </a:p>
        </p:txBody>
      </p:sp>
      <p:sp>
        <p:nvSpPr>
          <p:cNvPr id="5" name="TextBox 4">
            <a:extLst>
              <a:ext uri="{FF2B5EF4-FFF2-40B4-BE49-F238E27FC236}">
                <a16:creationId xmlns:a16="http://schemas.microsoft.com/office/drawing/2014/main" id="{1FED80A8-F7BD-3EB6-E582-359B38196FB3}"/>
              </a:ext>
            </a:extLst>
          </p:cNvPr>
          <p:cNvSpPr txBox="1"/>
          <p:nvPr/>
        </p:nvSpPr>
        <p:spPr>
          <a:xfrm>
            <a:off x="1047541" y="1448365"/>
            <a:ext cx="6398288" cy="2462213"/>
          </a:xfrm>
          <a:prstGeom prst="rect">
            <a:avLst/>
          </a:prstGeom>
          <a:noFill/>
        </p:spPr>
        <p:txBody>
          <a:bodyPr wrap="square">
            <a:spAutoFit/>
          </a:bodyPr>
          <a:lstStyle/>
          <a:p>
            <a:r>
              <a:rPr lang="en-US" dirty="0"/>
              <a:t>Some alternatives to silver layers in PDRCs include porous materials like </a:t>
            </a:r>
            <a:r>
              <a:rPr lang="en-US" b="1" dirty="0"/>
              <a:t>fluoropolymer</a:t>
            </a:r>
            <a:r>
              <a:rPr lang="en-US" dirty="0"/>
              <a:t>s (such as </a:t>
            </a:r>
            <a:r>
              <a:rPr lang="en-US" dirty="0" err="1"/>
              <a:t>PVdF</a:t>
            </a:r>
            <a:r>
              <a:rPr lang="en-US" dirty="0"/>
              <a:t>-HFP with porosity), which achieve </a:t>
            </a:r>
            <a:r>
              <a:rPr lang="en-US" b="1" dirty="0">
                <a:solidFill>
                  <a:srgbClr val="FF0000"/>
                </a:solidFill>
              </a:rPr>
              <a:t>high solar reflectance </a:t>
            </a:r>
            <a:r>
              <a:rPr lang="en-US" b="1" dirty="0"/>
              <a:t>and </a:t>
            </a:r>
            <a:r>
              <a:rPr lang="en-US" b="1" dirty="0">
                <a:solidFill>
                  <a:srgbClr val="FF0000"/>
                </a:solidFill>
              </a:rPr>
              <a:t>thermal infrared emittance</a:t>
            </a:r>
            <a:r>
              <a:rPr lang="en-US" dirty="0"/>
              <a:t>.</a:t>
            </a:r>
          </a:p>
          <a:p>
            <a:endParaRPr lang="en-US" dirty="0"/>
          </a:p>
          <a:p>
            <a:r>
              <a:rPr lang="en-US" dirty="0"/>
              <a:t>Other materials include delignified wood, which turns white due to its mesoporous structure and offers similar properties . Additionally, porous alumina, SiO2, and PTFE are mentioned as viable alternatives. </a:t>
            </a:r>
          </a:p>
          <a:p>
            <a:endParaRPr lang="en-US" dirty="0"/>
          </a:p>
          <a:p>
            <a:r>
              <a:rPr lang="en-US" dirty="0"/>
              <a:t>These materials are designed to maximize reflectance while maintaining good emissivity, reducing the need for silver, which can be expensive and less durable under certain conditions.</a:t>
            </a:r>
          </a:p>
        </p:txBody>
      </p:sp>
    </p:spTree>
    <p:extLst>
      <p:ext uri="{BB962C8B-B14F-4D97-AF65-F5344CB8AC3E}">
        <p14:creationId xmlns:p14="http://schemas.microsoft.com/office/powerpoint/2010/main" val="3047038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FB65-C576-5BD1-92DE-B2F37E7F1290}"/>
              </a:ext>
            </a:extLst>
          </p:cNvPr>
          <p:cNvSpPr>
            <a:spLocks noGrp="1"/>
          </p:cNvSpPr>
          <p:nvPr>
            <p:ph type="title"/>
          </p:nvPr>
        </p:nvSpPr>
        <p:spPr>
          <a:xfrm>
            <a:off x="437367" y="332945"/>
            <a:ext cx="7704000" cy="572700"/>
          </a:xfrm>
        </p:spPr>
        <p:txBody>
          <a:bodyPr/>
          <a:lstStyle/>
          <a:p>
            <a:r>
              <a:rPr lang="en-US" dirty="0"/>
              <a:t>Motivation.</a:t>
            </a:r>
          </a:p>
        </p:txBody>
      </p:sp>
      <p:graphicFrame>
        <p:nvGraphicFramePr>
          <p:cNvPr id="12" name="Diagram 11">
            <a:extLst>
              <a:ext uri="{FF2B5EF4-FFF2-40B4-BE49-F238E27FC236}">
                <a16:creationId xmlns:a16="http://schemas.microsoft.com/office/drawing/2014/main" id="{86AD404B-CE6E-7A9D-8B62-1DC67AB18C50}"/>
              </a:ext>
            </a:extLst>
          </p:cNvPr>
          <p:cNvGraphicFramePr/>
          <p:nvPr>
            <p:extLst>
              <p:ext uri="{D42A27DB-BD31-4B8C-83A1-F6EECF244321}">
                <p14:modId xmlns:p14="http://schemas.microsoft.com/office/powerpoint/2010/main" val="3508400295"/>
              </p:ext>
            </p:extLst>
          </p:nvPr>
        </p:nvGraphicFramePr>
        <p:xfrm>
          <a:off x="177281" y="931022"/>
          <a:ext cx="3081867" cy="2385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Event: Livestream: IEA 7th Annual Global Conference on Energy Efficiency">
            <a:extLst>
              <a:ext uri="{FF2B5EF4-FFF2-40B4-BE49-F238E27FC236}">
                <a16:creationId xmlns:a16="http://schemas.microsoft.com/office/drawing/2014/main" id="{74502661-4FEA-E883-609F-2AAC9CC64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8432" y="190020"/>
            <a:ext cx="9887406" cy="38674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D18766-7152-22E0-F4A3-71E5F5C72019}"/>
              </a:ext>
            </a:extLst>
          </p:cNvPr>
          <p:cNvSpPr txBox="1"/>
          <p:nvPr/>
        </p:nvSpPr>
        <p:spPr>
          <a:xfrm>
            <a:off x="1294617" y="4057437"/>
            <a:ext cx="5077608" cy="715581"/>
          </a:xfrm>
          <a:prstGeom prst="rect">
            <a:avLst/>
          </a:prstGeom>
          <a:noFill/>
        </p:spPr>
        <p:txBody>
          <a:bodyPr wrap="square">
            <a:spAutoFit/>
          </a:bodyPr>
          <a:lstStyle/>
          <a:p>
            <a:r>
              <a:rPr lang="en-US" sz="1350" dirty="0"/>
              <a:t>By 2050, around 2/3 of the world’s households could have an AC. China, India and Indonesia will together account for half of the total number.</a:t>
            </a:r>
          </a:p>
        </p:txBody>
      </p:sp>
    </p:spTree>
    <p:extLst>
      <p:ext uri="{BB962C8B-B14F-4D97-AF65-F5344CB8AC3E}">
        <p14:creationId xmlns:p14="http://schemas.microsoft.com/office/powerpoint/2010/main" val="367282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window&#10;&#10;Description automatically generated">
            <a:extLst>
              <a:ext uri="{FF2B5EF4-FFF2-40B4-BE49-F238E27FC236}">
                <a16:creationId xmlns:a16="http://schemas.microsoft.com/office/drawing/2014/main" id="{68F59577-90EB-11D2-8DE3-4592DDE533EE}"/>
              </a:ext>
            </a:extLst>
          </p:cNvPr>
          <p:cNvPicPr>
            <a:picLocks noChangeAspect="1"/>
          </p:cNvPicPr>
          <p:nvPr/>
        </p:nvPicPr>
        <p:blipFill>
          <a:blip r:embed="rId3"/>
          <a:stretch>
            <a:fillRect/>
          </a:stretch>
        </p:blipFill>
        <p:spPr>
          <a:xfrm>
            <a:off x="406266" y="1603539"/>
            <a:ext cx="4700633" cy="1946727"/>
          </a:xfrm>
          <a:prstGeom prst="rect">
            <a:avLst/>
          </a:prstGeom>
        </p:spPr>
      </p:pic>
      <p:sp>
        <p:nvSpPr>
          <p:cNvPr id="2" name="Title 1">
            <a:extLst>
              <a:ext uri="{FF2B5EF4-FFF2-40B4-BE49-F238E27FC236}">
                <a16:creationId xmlns:a16="http://schemas.microsoft.com/office/drawing/2014/main" id="{111896C4-8674-D23D-2BFC-CAB9B9323A25}"/>
              </a:ext>
            </a:extLst>
          </p:cNvPr>
          <p:cNvSpPr>
            <a:spLocks noGrp="1"/>
          </p:cNvSpPr>
          <p:nvPr>
            <p:ph type="title"/>
          </p:nvPr>
        </p:nvSpPr>
        <p:spPr>
          <a:xfrm>
            <a:off x="373537" y="212434"/>
            <a:ext cx="7704000" cy="572700"/>
          </a:xfrm>
        </p:spPr>
        <p:txBody>
          <a:bodyPr/>
          <a:lstStyle/>
          <a:p>
            <a:r>
              <a:rPr lang="en-US" dirty="0"/>
              <a:t>So, What are PDRCs?</a:t>
            </a:r>
          </a:p>
        </p:txBody>
      </p:sp>
      <p:sp>
        <p:nvSpPr>
          <p:cNvPr id="3" name="Rectangle 2">
            <a:extLst>
              <a:ext uri="{FF2B5EF4-FFF2-40B4-BE49-F238E27FC236}">
                <a16:creationId xmlns:a16="http://schemas.microsoft.com/office/drawing/2014/main" id="{A375C154-62B1-97FE-7ED9-10CFB2991CC1}"/>
              </a:ext>
            </a:extLst>
          </p:cNvPr>
          <p:cNvSpPr/>
          <p:nvPr/>
        </p:nvSpPr>
        <p:spPr>
          <a:xfrm>
            <a:off x="3002624" y="1651708"/>
            <a:ext cx="869795" cy="1642880"/>
          </a:xfrm>
          <a:prstGeom prst="rect">
            <a:avLst/>
          </a:prstGeom>
          <a:solidFill>
            <a:schemeClr val="accent1">
              <a:alpha val="52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BD8B761-A803-B00B-1C13-E18C497049BA}"/>
              </a:ext>
            </a:extLst>
          </p:cNvPr>
          <p:cNvSpPr/>
          <p:nvPr/>
        </p:nvSpPr>
        <p:spPr>
          <a:xfrm>
            <a:off x="881929" y="1651708"/>
            <a:ext cx="989916" cy="1642880"/>
          </a:xfrm>
          <a:prstGeom prst="rect">
            <a:avLst/>
          </a:prstGeom>
          <a:solidFill>
            <a:schemeClr val="accent1">
              <a:alpha val="52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740C64E-2EE8-BA9A-7ECF-0864DCEA2D0A}"/>
              </a:ext>
            </a:extLst>
          </p:cNvPr>
          <p:cNvSpPr txBox="1"/>
          <p:nvPr/>
        </p:nvSpPr>
        <p:spPr>
          <a:xfrm>
            <a:off x="2734350" y="3886981"/>
            <a:ext cx="2868430" cy="1015663"/>
          </a:xfrm>
          <a:prstGeom prst="rect">
            <a:avLst/>
          </a:prstGeom>
          <a:noFill/>
        </p:spPr>
        <p:txBody>
          <a:bodyPr wrap="square">
            <a:spAutoFit/>
          </a:bodyPr>
          <a:lstStyle/>
          <a:p>
            <a:r>
              <a:rPr lang="en-US" sz="1200" b="1" dirty="0">
                <a:solidFill>
                  <a:srgbClr val="FF0000"/>
                </a:solidFill>
              </a:rPr>
              <a:t>Emittance of ~100% </a:t>
            </a:r>
            <a:r>
              <a:rPr lang="en-US" sz="1200" dirty="0"/>
              <a:t>in the </a:t>
            </a:r>
            <a:r>
              <a:rPr lang="el-GR" sz="1200" dirty="0"/>
              <a:t>λ = 8–13 μ</a:t>
            </a:r>
            <a:r>
              <a:rPr lang="en-US" sz="1200" dirty="0"/>
              <a:t>m window of the atmosphere, where it is partially transparent, since there is limited infrared absorption by gas molecules. </a:t>
            </a:r>
          </a:p>
        </p:txBody>
      </p:sp>
      <p:sp>
        <p:nvSpPr>
          <p:cNvPr id="24" name="TextBox 23">
            <a:extLst>
              <a:ext uri="{FF2B5EF4-FFF2-40B4-BE49-F238E27FC236}">
                <a16:creationId xmlns:a16="http://schemas.microsoft.com/office/drawing/2014/main" id="{F07603AE-5139-FBC5-1730-CDA21D7A6130}"/>
              </a:ext>
            </a:extLst>
          </p:cNvPr>
          <p:cNvSpPr txBox="1"/>
          <p:nvPr/>
        </p:nvSpPr>
        <p:spPr>
          <a:xfrm>
            <a:off x="373537" y="3817808"/>
            <a:ext cx="2152994" cy="1015663"/>
          </a:xfrm>
          <a:prstGeom prst="rect">
            <a:avLst/>
          </a:prstGeom>
          <a:noFill/>
        </p:spPr>
        <p:txBody>
          <a:bodyPr wrap="square">
            <a:spAutoFit/>
          </a:bodyPr>
          <a:lstStyle/>
          <a:p>
            <a:r>
              <a:rPr lang="en-US" sz="1200" dirty="0"/>
              <a:t>0% absorptivity </a:t>
            </a:r>
            <a:r>
              <a:rPr lang="el-GR" sz="1200" dirty="0"/>
              <a:t>(</a:t>
            </a:r>
            <a:r>
              <a:rPr lang="el-GR" sz="1200" b="1" dirty="0">
                <a:solidFill>
                  <a:srgbClr val="FF0000"/>
                </a:solidFill>
              </a:rPr>
              <a:t>100% </a:t>
            </a:r>
            <a:r>
              <a:rPr lang="en-US" sz="1200" b="1" dirty="0">
                <a:solidFill>
                  <a:srgbClr val="FF0000"/>
                </a:solidFill>
              </a:rPr>
              <a:t>reflectance</a:t>
            </a:r>
            <a:r>
              <a:rPr lang="en-US" sz="1200" dirty="0"/>
              <a:t>) in the solar spectrum (0.3–2.5 </a:t>
            </a:r>
            <a:r>
              <a:rPr lang="el-GR" sz="1200" dirty="0"/>
              <a:t>μ</a:t>
            </a:r>
            <a:r>
              <a:rPr lang="en-US" sz="1200" dirty="0"/>
              <a:t>m), so the surface is not heated by sunlight in daytime at all. </a:t>
            </a:r>
          </a:p>
        </p:txBody>
      </p:sp>
      <p:sp>
        <p:nvSpPr>
          <p:cNvPr id="27" name="TextBox 26">
            <a:extLst>
              <a:ext uri="{FF2B5EF4-FFF2-40B4-BE49-F238E27FC236}">
                <a16:creationId xmlns:a16="http://schemas.microsoft.com/office/drawing/2014/main" id="{DD5579D7-8605-2875-17AD-A508E551EC44}"/>
              </a:ext>
            </a:extLst>
          </p:cNvPr>
          <p:cNvSpPr txBox="1"/>
          <p:nvPr/>
        </p:nvSpPr>
        <p:spPr>
          <a:xfrm>
            <a:off x="368431" y="760174"/>
            <a:ext cx="5292535" cy="800219"/>
          </a:xfrm>
          <a:prstGeom prst="rect">
            <a:avLst/>
          </a:prstGeom>
          <a:noFill/>
        </p:spPr>
        <p:txBody>
          <a:bodyPr wrap="square">
            <a:spAutoFit/>
          </a:bodyPr>
          <a:lstStyle/>
          <a:p>
            <a:pPr algn="just"/>
            <a:r>
              <a:rPr lang="en-US" sz="1150" b="1" dirty="0">
                <a:solidFill>
                  <a:srgbClr val="FF0000"/>
                </a:solidFill>
              </a:rPr>
              <a:t>Radiative passive cooling </a:t>
            </a:r>
            <a:r>
              <a:rPr lang="en-US" sz="1150" dirty="0"/>
              <a:t>occurs when objects emit more radiation than the combined radiation they absorb thus dissipating heat away from an object.</a:t>
            </a:r>
          </a:p>
          <a:p>
            <a:pPr algn="just"/>
            <a:r>
              <a:rPr lang="en-US" sz="1150" dirty="0"/>
              <a:t>Thus, radiative passive cooling is an </a:t>
            </a:r>
            <a:r>
              <a:rPr lang="en-US" sz="1150" b="1" dirty="0">
                <a:solidFill>
                  <a:srgbClr val="FF0000"/>
                </a:solidFill>
              </a:rPr>
              <a:t>electricity-free method </a:t>
            </a:r>
            <a:r>
              <a:rPr lang="en-US" sz="1150" dirty="0"/>
              <a:t>for cooling terrestrial entities </a:t>
            </a:r>
          </a:p>
        </p:txBody>
      </p:sp>
      <p:pic>
        <p:nvPicPr>
          <p:cNvPr id="29" name="Picture 28" descr="A diagram of a chemical compound&#10;&#10;Description automatically generated with medium confidence">
            <a:extLst>
              <a:ext uri="{FF2B5EF4-FFF2-40B4-BE49-F238E27FC236}">
                <a16:creationId xmlns:a16="http://schemas.microsoft.com/office/drawing/2014/main" id="{9B36F2DB-C356-7388-4C26-3642180AED03}"/>
              </a:ext>
            </a:extLst>
          </p:cNvPr>
          <p:cNvPicPr>
            <a:picLocks noChangeAspect="1"/>
          </p:cNvPicPr>
          <p:nvPr/>
        </p:nvPicPr>
        <p:blipFill>
          <a:blip r:embed="rId4"/>
          <a:stretch>
            <a:fillRect/>
          </a:stretch>
        </p:blipFill>
        <p:spPr>
          <a:xfrm>
            <a:off x="6030178" y="1444605"/>
            <a:ext cx="2581247" cy="1028543"/>
          </a:xfrm>
          <a:prstGeom prst="rect">
            <a:avLst/>
          </a:prstGeom>
        </p:spPr>
      </p:pic>
      <p:sp>
        <p:nvSpPr>
          <p:cNvPr id="6" name="TextBox 5">
            <a:extLst>
              <a:ext uri="{FF2B5EF4-FFF2-40B4-BE49-F238E27FC236}">
                <a16:creationId xmlns:a16="http://schemas.microsoft.com/office/drawing/2014/main" id="{0B3E3583-6D7E-2D3D-6113-777FA0D0384A}"/>
              </a:ext>
            </a:extLst>
          </p:cNvPr>
          <p:cNvSpPr txBox="1"/>
          <p:nvPr/>
        </p:nvSpPr>
        <p:spPr>
          <a:xfrm>
            <a:off x="744157" y="3485285"/>
            <a:ext cx="5067300" cy="184666"/>
          </a:xfrm>
          <a:prstGeom prst="rect">
            <a:avLst/>
          </a:prstGeom>
          <a:noFill/>
        </p:spPr>
        <p:txBody>
          <a:bodyPr wrap="square">
            <a:spAutoFit/>
          </a:bodyPr>
          <a:lstStyle/>
          <a:p>
            <a:r>
              <a:rPr lang="en-US" sz="600" dirty="0"/>
              <a:t>Passive Daytime Radiative Cooling: Principle, Application, and Economic Analysis (Yang &amp; Zhang, 2020)</a:t>
            </a:r>
          </a:p>
        </p:txBody>
      </p:sp>
      <p:cxnSp>
        <p:nvCxnSpPr>
          <p:cNvPr id="25" name="Curved Connector 24">
            <a:extLst>
              <a:ext uri="{FF2B5EF4-FFF2-40B4-BE49-F238E27FC236}">
                <a16:creationId xmlns:a16="http://schemas.microsoft.com/office/drawing/2014/main" id="{E3A4FF0E-B867-EF00-7558-AACB69C4B9A3}"/>
              </a:ext>
            </a:extLst>
          </p:cNvPr>
          <p:cNvCxnSpPr>
            <a:cxnSpLocks/>
          </p:cNvCxnSpPr>
          <p:nvPr/>
        </p:nvCxnSpPr>
        <p:spPr>
          <a:xfrm rot="5400000">
            <a:off x="1101408" y="3536985"/>
            <a:ext cx="497744" cy="224444"/>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AC64BAF6-7594-6023-FAAB-4337024BA550}"/>
              </a:ext>
            </a:extLst>
          </p:cNvPr>
          <p:cNvCxnSpPr>
            <a:cxnSpLocks/>
            <a:stCxn id="3" idx="2"/>
          </p:cNvCxnSpPr>
          <p:nvPr/>
        </p:nvCxnSpPr>
        <p:spPr>
          <a:xfrm rot="16200000" flipH="1">
            <a:off x="3193175" y="3538935"/>
            <a:ext cx="592394" cy="103700"/>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577879-36C5-C14F-0191-83CB12C2DB84}"/>
              </a:ext>
            </a:extLst>
          </p:cNvPr>
          <p:cNvSpPr txBox="1"/>
          <p:nvPr/>
        </p:nvSpPr>
        <p:spPr>
          <a:xfrm>
            <a:off x="5811457" y="2505393"/>
            <a:ext cx="5067300" cy="184666"/>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Modeling and Testing Passive Daytime Radiative Cooling Devices (</a:t>
            </a:r>
            <a:r>
              <a:rPr lang="en-US" sz="600" dirty="0" err="1">
                <a:latin typeface="Arial" panose="020B0604020202020204" pitchFamily="34" charset="0"/>
                <a:cs typeface="Arial" panose="020B0604020202020204" pitchFamily="34" charset="0"/>
              </a:rPr>
              <a:t>D</a:t>
            </a:r>
            <a:r>
              <a:rPr lang="en-US" sz="600" dirty="0" err="1">
                <a:effectLst/>
                <a:latin typeface="Arial" panose="020B0604020202020204" pitchFamily="34" charset="0"/>
                <a:cs typeface="Arial" panose="020B0604020202020204" pitchFamily="34" charset="0"/>
              </a:rPr>
              <a:t>iBari</a:t>
            </a:r>
            <a:r>
              <a:rPr lang="en-US" sz="600" dirty="0">
                <a:effectLst/>
                <a:latin typeface="Arial" panose="020B0604020202020204" pitchFamily="34" charset="0"/>
                <a:cs typeface="Arial" panose="020B0604020202020204" pitchFamily="34" charset="0"/>
              </a:rPr>
              <a:t>, 2023)</a:t>
            </a:r>
            <a:endParaRPr lang="en-US"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811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2" grpId="0"/>
      <p:bldP spid="24" grpId="0"/>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497094" y="34511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Thesis Goals.</a:t>
            </a:r>
            <a:endParaRPr dirty="0"/>
          </a:p>
        </p:txBody>
      </p:sp>
      <p:sp>
        <p:nvSpPr>
          <p:cNvPr id="338" name="Google Shape;338;p37"/>
          <p:cNvSpPr txBox="1">
            <a:spLocks noGrp="1"/>
          </p:cNvSpPr>
          <p:nvPr>
            <p:ph type="subTitle" idx="2"/>
          </p:nvPr>
        </p:nvSpPr>
        <p:spPr>
          <a:xfrm>
            <a:off x="1700239" y="1639023"/>
            <a:ext cx="6613200" cy="7241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Plotting the reflectance (R) vs wavelength for the basic Si + Ag + PDMS structure.</a:t>
            </a:r>
            <a:endParaRPr dirty="0"/>
          </a:p>
        </p:txBody>
      </p:sp>
      <p:sp>
        <p:nvSpPr>
          <p:cNvPr id="340" name="Google Shape;340;p37"/>
          <p:cNvSpPr txBox="1">
            <a:spLocks noGrp="1"/>
          </p:cNvSpPr>
          <p:nvPr>
            <p:ph type="subTitle" idx="4"/>
          </p:nvPr>
        </p:nvSpPr>
        <p:spPr>
          <a:xfrm>
            <a:off x="1239163" y="2402541"/>
            <a:ext cx="780327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Understanding how to use COMSOL Multiphysics (proof of concept)</a:t>
            </a:r>
            <a:endParaRPr dirty="0"/>
          </a:p>
        </p:txBody>
      </p:sp>
      <p:sp>
        <p:nvSpPr>
          <p:cNvPr id="341" name="Google Shape;341;p37"/>
          <p:cNvSpPr txBox="1">
            <a:spLocks noGrp="1"/>
          </p:cNvSpPr>
          <p:nvPr>
            <p:ph type="subTitle" idx="5"/>
          </p:nvPr>
        </p:nvSpPr>
        <p:spPr>
          <a:xfrm>
            <a:off x="1700238" y="1234063"/>
            <a:ext cx="697013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Use COMSOL to model PDRCs but COMSOL is… hard</a:t>
            </a:r>
            <a:endParaRPr dirty="0"/>
          </a:p>
        </p:txBody>
      </p:sp>
      <p:grpSp>
        <p:nvGrpSpPr>
          <p:cNvPr id="352" name="Google Shape;352;p37"/>
          <p:cNvGrpSpPr/>
          <p:nvPr/>
        </p:nvGrpSpPr>
        <p:grpSpPr>
          <a:xfrm>
            <a:off x="1018963" y="2465244"/>
            <a:ext cx="293750" cy="345000"/>
            <a:chOff x="5596113" y="2520150"/>
            <a:chExt cx="293750" cy="345000"/>
          </a:xfrm>
        </p:grpSpPr>
        <p:sp>
          <p:nvSpPr>
            <p:cNvPr id="353" name="Google Shape;353;p37"/>
            <p:cNvSpPr/>
            <p:nvPr/>
          </p:nvSpPr>
          <p:spPr>
            <a:xfrm>
              <a:off x="5768088" y="2747750"/>
              <a:ext cx="70500" cy="70500"/>
            </a:xfrm>
            <a:custGeom>
              <a:avLst/>
              <a:gdLst/>
              <a:ahLst/>
              <a:cxnLst/>
              <a:rect l="l" t="t" r="r" b="b"/>
              <a:pathLst>
                <a:path w="2820" h="2820" extrusionOk="0">
                  <a:moveTo>
                    <a:pt x="2389" y="0"/>
                  </a:moveTo>
                  <a:lnTo>
                    <a:pt x="1" y="2389"/>
                  </a:lnTo>
                  <a:lnTo>
                    <a:pt x="421" y="2819"/>
                  </a:lnTo>
                  <a:lnTo>
                    <a:pt x="2820" y="43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5596113" y="2565000"/>
              <a:ext cx="244525" cy="300150"/>
            </a:xfrm>
            <a:custGeom>
              <a:avLst/>
              <a:gdLst/>
              <a:ahLst/>
              <a:cxnLst/>
              <a:rect l="l" t="t" r="r" b="b"/>
              <a:pathLst>
                <a:path w="9781" h="12006" extrusionOk="0">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5661213" y="2619600"/>
              <a:ext cx="100500" cy="14900"/>
            </a:xfrm>
            <a:custGeom>
              <a:avLst/>
              <a:gdLst/>
              <a:ahLst/>
              <a:cxnLst/>
              <a:rect l="l" t="t" r="r" b="b"/>
              <a:pathLst>
                <a:path w="4020" h="596" extrusionOk="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688888" y="2663425"/>
              <a:ext cx="60000" cy="14900"/>
            </a:xfrm>
            <a:custGeom>
              <a:avLst/>
              <a:gdLst/>
              <a:ahLst/>
              <a:cxnLst/>
              <a:rect l="l" t="t" r="r" b="b"/>
              <a:pathLst>
                <a:path w="2400" h="596" extrusionOk="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732713" y="2520150"/>
              <a:ext cx="157150" cy="158175"/>
            </a:xfrm>
            <a:custGeom>
              <a:avLst/>
              <a:gdLst/>
              <a:ahLst/>
              <a:cxnLst/>
              <a:rect l="l" t="t" r="r" b="b"/>
              <a:pathLst>
                <a:path w="6286" h="6327" extrusionOk="0">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787313" y="2575525"/>
              <a:ext cx="48975" cy="48450"/>
            </a:xfrm>
            <a:custGeom>
              <a:avLst/>
              <a:gdLst/>
              <a:ahLst/>
              <a:cxnLst/>
              <a:rect l="l" t="t" r="r" b="b"/>
              <a:pathLst>
                <a:path w="1959" h="1938" extrusionOk="0">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780913" y="2570400"/>
              <a:ext cx="17950" cy="15150"/>
            </a:xfrm>
            <a:custGeom>
              <a:avLst/>
              <a:gdLst/>
              <a:ahLst/>
              <a:cxnLst/>
              <a:rect l="l" t="t" r="r" b="b"/>
              <a:pathLst>
                <a:path w="718" h="606" extrusionOk="0">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5824488" y="2614225"/>
              <a:ext cx="18200" cy="14875"/>
            </a:xfrm>
            <a:custGeom>
              <a:avLst/>
              <a:gdLst/>
              <a:ahLst/>
              <a:cxnLst/>
              <a:rect l="l" t="t" r="r" b="b"/>
              <a:pathLst>
                <a:path w="728" h="595" extrusionOk="0">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1104613" y="1334613"/>
            <a:ext cx="343700" cy="343725"/>
            <a:chOff x="5493613" y="1976825"/>
            <a:chExt cx="343700" cy="343725"/>
          </a:xfrm>
        </p:grpSpPr>
        <p:sp>
          <p:nvSpPr>
            <p:cNvPr id="362" name="Google Shape;362;p37"/>
            <p:cNvSpPr/>
            <p:nvPr/>
          </p:nvSpPr>
          <p:spPr>
            <a:xfrm>
              <a:off x="5493613" y="1976825"/>
              <a:ext cx="343700" cy="255050"/>
            </a:xfrm>
            <a:custGeom>
              <a:avLst/>
              <a:gdLst/>
              <a:ahLst/>
              <a:cxnLst/>
              <a:rect l="l" t="t" r="r" b="b"/>
              <a:pathLst>
                <a:path w="13748" h="10202" extrusionOk="0">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701713" y="2026800"/>
              <a:ext cx="92025" cy="15150"/>
            </a:xfrm>
            <a:custGeom>
              <a:avLst/>
              <a:gdLst/>
              <a:ahLst/>
              <a:cxnLst/>
              <a:rect l="l" t="t" r="r" b="b"/>
              <a:pathLst>
                <a:path w="3681" h="606" extrusionOk="0">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537438" y="2026800"/>
              <a:ext cx="92800" cy="15150"/>
            </a:xfrm>
            <a:custGeom>
              <a:avLst/>
              <a:gdLst/>
              <a:ahLst/>
              <a:cxnLst/>
              <a:rect l="l" t="t" r="r" b="b"/>
              <a:pathLst>
                <a:path w="3712" h="606" extrusionOk="0">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537438" y="2076025"/>
              <a:ext cx="92800" cy="14875"/>
            </a:xfrm>
            <a:custGeom>
              <a:avLst/>
              <a:gdLst/>
              <a:ahLst/>
              <a:cxnLst/>
              <a:rect l="l" t="t" r="r" b="b"/>
              <a:pathLst>
                <a:path w="3712" h="595" extrusionOk="0">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537438" y="2125225"/>
              <a:ext cx="48975" cy="14900"/>
            </a:xfrm>
            <a:custGeom>
              <a:avLst/>
              <a:gdLst/>
              <a:ahLst/>
              <a:cxnLst/>
              <a:rect l="l" t="t" r="r" b="b"/>
              <a:pathLst>
                <a:path w="1959" h="596" extrusionOk="0">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701713" y="2076025"/>
              <a:ext cx="92025" cy="14875"/>
            </a:xfrm>
            <a:custGeom>
              <a:avLst/>
              <a:gdLst/>
              <a:ahLst/>
              <a:cxnLst/>
              <a:rect l="l" t="t" r="r" b="b"/>
              <a:pathLst>
                <a:path w="3681" h="595" extrusionOk="0">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745538" y="2125225"/>
              <a:ext cx="48200" cy="14900"/>
            </a:xfrm>
            <a:custGeom>
              <a:avLst/>
              <a:gdLst/>
              <a:ahLst/>
              <a:cxnLst/>
              <a:rect l="l" t="t" r="r" b="b"/>
              <a:pathLst>
                <a:path w="1928" h="596" extrusionOk="0">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5592788" y="2141125"/>
              <a:ext cx="180450" cy="179425"/>
            </a:xfrm>
            <a:custGeom>
              <a:avLst/>
              <a:gdLst/>
              <a:ahLst/>
              <a:cxnLst/>
              <a:rect l="l" t="t" r="r" b="b"/>
              <a:pathLst>
                <a:path w="7218" h="7177" extrusionOk="0">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9719DE59-16B4-C8C7-E5E7-44868123B77B}"/>
              </a:ext>
            </a:extLst>
          </p:cNvPr>
          <p:cNvSpPr>
            <a:spLocks noGrp="1"/>
          </p:cNvSpPr>
          <p:nvPr>
            <p:ph type="subTitle" idx="1"/>
          </p:nvPr>
        </p:nvSpPr>
        <p:spPr>
          <a:xfrm>
            <a:off x="1700238" y="2809227"/>
            <a:ext cx="6613200" cy="530400"/>
          </a:xfrm>
        </p:spPr>
        <p:txBody>
          <a:bodyPr/>
          <a:lstStyle/>
          <a:p>
            <a:r>
              <a:rPr lang="en-US" dirty="0"/>
              <a:t>To do this I verify simulations on (anti)-reflectivity by benchmarking them against established optics literature.</a:t>
            </a:r>
          </a:p>
        </p:txBody>
      </p:sp>
      <p:sp>
        <p:nvSpPr>
          <p:cNvPr id="4" name="Subtitle 2">
            <a:extLst>
              <a:ext uri="{FF2B5EF4-FFF2-40B4-BE49-F238E27FC236}">
                <a16:creationId xmlns:a16="http://schemas.microsoft.com/office/drawing/2014/main" id="{5FDFD51C-B2ED-9F08-D7DA-268C9EE62425}"/>
              </a:ext>
            </a:extLst>
          </p:cNvPr>
          <p:cNvSpPr txBox="1">
            <a:spLocks/>
          </p:cNvSpPr>
          <p:nvPr/>
        </p:nvSpPr>
        <p:spPr>
          <a:xfrm>
            <a:off x="1731653" y="3498825"/>
            <a:ext cx="4004129"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r>
              <a:rPr lang="en-US" dirty="0"/>
              <a:t>-  Modeling anti-reflectance coatings.</a:t>
            </a:r>
          </a:p>
        </p:txBody>
      </p:sp>
      <p:sp>
        <p:nvSpPr>
          <p:cNvPr id="6" name="Subtitle 2">
            <a:extLst>
              <a:ext uri="{FF2B5EF4-FFF2-40B4-BE49-F238E27FC236}">
                <a16:creationId xmlns:a16="http://schemas.microsoft.com/office/drawing/2014/main" id="{B808C695-3FA9-41AD-ECC9-61236DB47639}"/>
              </a:ext>
            </a:extLst>
          </p:cNvPr>
          <p:cNvSpPr txBox="1">
            <a:spLocks/>
          </p:cNvSpPr>
          <p:nvPr/>
        </p:nvSpPr>
        <p:spPr>
          <a:xfrm>
            <a:off x="1731652" y="3909437"/>
            <a:ext cx="4918529"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r>
              <a:rPr lang="en-US" dirty="0"/>
              <a:t>-  Modeling (multi-layer) high reflectance coatings.</a:t>
            </a:r>
          </a:p>
        </p:txBody>
      </p:sp>
    </p:spTree>
    <p:extLst>
      <p:ext uri="{BB962C8B-B14F-4D97-AF65-F5344CB8AC3E}">
        <p14:creationId xmlns:p14="http://schemas.microsoft.com/office/powerpoint/2010/main" val="347070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build="p"/>
      <p:bldP spid="340" grpId="0" build="p"/>
      <p:bldP spid="341" grpId="0" build="p"/>
      <p:bldP spid="3" grpId="0" build="p"/>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9D18-0335-62F0-49CF-067CED579AF2}"/>
              </a:ext>
            </a:extLst>
          </p:cNvPr>
          <p:cNvSpPr>
            <a:spLocks noGrp="1"/>
          </p:cNvSpPr>
          <p:nvPr>
            <p:ph type="title"/>
          </p:nvPr>
        </p:nvSpPr>
        <p:spPr>
          <a:xfrm>
            <a:off x="320733" y="218809"/>
            <a:ext cx="8059933" cy="572700"/>
          </a:xfrm>
        </p:spPr>
        <p:txBody>
          <a:bodyPr/>
          <a:lstStyle/>
          <a:p>
            <a:r>
              <a:rPr lang="en-US" dirty="0"/>
              <a:t>Theory (Single Interfaces &amp; Fresnel Equations)</a:t>
            </a:r>
          </a:p>
        </p:txBody>
      </p:sp>
      <p:pic>
        <p:nvPicPr>
          <p:cNvPr id="4" name="Google Shape;73;p15">
            <a:extLst>
              <a:ext uri="{FF2B5EF4-FFF2-40B4-BE49-F238E27FC236}">
                <a16:creationId xmlns:a16="http://schemas.microsoft.com/office/drawing/2014/main" id="{E5E6AA3E-5DB7-B6C4-700B-3AB7B4323F30}"/>
              </a:ext>
            </a:extLst>
          </p:cNvPr>
          <p:cNvPicPr preferRelativeResize="0"/>
          <p:nvPr/>
        </p:nvPicPr>
        <p:blipFill>
          <a:blip r:embed="rId2">
            <a:alphaModFix/>
          </a:blip>
          <a:stretch>
            <a:fillRect/>
          </a:stretch>
        </p:blipFill>
        <p:spPr>
          <a:xfrm>
            <a:off x="320733" y="743396"/>
            <a:ext cx="4080600" cy="2489592"/>
          </a:xfrm>
          <a:prstGeom prst="rect">
            <a:avLst/>
          </a:prstGeom>
          <a:noFill/>
          <a:ln>
            <a:noFill/>
          </a:ln>
        </p:spPr>
      </p:pic>
      <p:pic>
        <p:nvPicPr>
          <p:cNvPr id="5" name="Google Shape;184;p27" title="[102,102,102,&quot;https://www.codecogs.com/eqnedit.php?latex=t_%7BTE%7D%3D%5Cfrac%7B2cos(%5Ctheta)%7D%7Bcos(%5Ctheta)%2B%5Csqrt%7Bn%5E2-sin%5E%7B2%7D(%5Ctheta)%7D%7D#0&quot;]">
            <a:extLst>
              <a:ext uri="{FF2B5EF4-FFF2-40B4-BE49-F238E27FC236}">
                <a16:creationId xmlns:a16="http://schemas.microsoft.com/office/drawing/2014/main" id="{070223F6-1CC2-989D-217E-585ED24B028B}"/>
              </a:ext>
            </a:extLst>
          </p:cNvPr>
          <p:cNvPicPr preferRelativeResize="0"/>
          <p:nvPr/>
        </p:nvPicPr>
        <p:blipFill>
          <a:blip r:embed="rId3">
            <a:alphaModFix/>
          </a:blip>
          <a:stretch>
            <a:fillRect/>
          </a:stretch>
        </p:blipFill>
        <p:spPr>
          <a:xfrm>
            <a:off x="4895350" y="903081"/>
            <a:ext cx="3827275" cy="759099"/>
          </a:xfrm>
          <a:prstGeom prst="rect">
            <a:avLst/>
          </a:prstGeom>
          <a:noFill/>
          <a:ln>
            <a:noFill/>
          </a:ln>
        </p:spPr>
      </p:pic>
      <p:pic>
        <p:nvPicPr>
          <p:cNvPr id="6" name="Google Shape;185;p27" title="[102,102,102,&quot;https://www.codecogs.com/eqnedit.php?latex=r_%7BTE%7D%3D%5Cfrac%7Bcos(%5Ctheta)-%5Csqrt%7Bn%5E2-sin%5E%7B2%7D(%5Ctheta)%7D%7D%7Bcos(%5Ctheta)%2B%5Csqrt%7Bn%5E2-sin%5E%7B2%7D(%5Ctheta)%7D%7D#0&quot;]">
            <a:extLst>
              <a:ext uri="{FF2B5EF4-FFF2-40B4-BE49-F238E27FC236}">
                <a16:creationId xmlns:a16="http://schemas.microsoft.com/office/drawing/2014/main" id="{3A818D31-6579-F6DB-18CF-A41189600B32}"/>
              </a:ext>
            </a:extLst>
          </p:cNvPr>
          <p:cNvPicPr preferRelativeResize="0"/>
          <p:nvPr/>
        </p:nvPicPr>
        <p:blipFill>
          <a:blip r:embed="rId4">
            <a:alphaModFix/>
          </a:blip>
          <a:stretch>
            <a:fillRect/>
          </a:stretch>
        </p:blipFill>
        <p:spPr>
          <a:xfrm>
            <a:off x="4895340" y="1856018"/>
            <a:ext cx="3827285" cy="801000"/>
          </a:xfrm>
          <a:prstGeom prst="rect">
            <a:avLst/>
          </a:prstGeom>
          <a:noFill/>
          <a:ln>
            <a:noFill/>
          </a:ln>
        </p:spPr>
      </p:pic>
      <p:sp>
        <p:nvSpPr>
          <p:cNvPr id="12" name="TextBox 11">
            <a:extLst>
              <a:ext uri="{FF2B5EF4-FFF2-40B4-BE49-F238E27FC236}">
                <a16:creationId xmlns:a16="http://schemas.microsoft.com/office/drawing/2014/main" id="{1998258B-3290-EEAB-B022-C55B97FC7AF0}"/>
              </a:ext>
            </a:extLst>
          </p:cNvPr>
          <p:cNvSpPr txBox="1"/>
          <p:nvPr/>
        </p:nvSpPr>
        <p:spPr>
          <a:xfrm>
            <a:off x="320734" y="3717944"/>
            <a:ext cx="5780030" cy="738664"/>
          </a:xfrm>
          <a:prstGeom prst="rect">
            <a:avLst/>
          </a:prstGeom>
          <a:noFill/>
        </p:spPr>
        <p:txBody>
          <a:bodyPr wrap="square">
            <a:spAutoFit/>
          </a:bodyPr>
          <a:lstStyle/>
          <a:p>
            <a:r>
              <a:rPr lang="en-US" sz="1400" dirty="0"/>
              <a:t>The </a:t>
            </a:r>
            <a:r>
              <a:rPr lang="en-US" sz="1400" b="1" dirty="0">
                <a:solidFill>
                  <a:srgbClr val="FF0000"/>
                </a:solidFill>
              </a:rPr>
              <a:t>Fresnel Equations </a:t>
            </a:r>
            <a:r>
              <a:rPr lang="en-US" sz="1400" dirty="0"/>
              <a:t>determine the proportion of light that is </a:t>
            </a:r>
            <a:r>
              <a:rPr lang="en-US" sz="1400" b="1" dirty="0">
                <a:solidFill>
                  <a:srgbClr val="FF0000"/>
                </a:solidFill>
              </a:rPr>
              <a:t>reflected or transmitted</a:t>
            </a:r>
            <a:r>
              <a:rPr lang="en-US" sz="1400" dirty="0"/>
              <a:t> at the interface, based on the </a:t>
            </a:r>
            <a:r>
              <a:rPr lang="en-US" sz="1400" i="1" dirty="0"/>
              <a:t>incident angle </a:t>
            </a:r>
            <a:r>
              <a:rPr lang="en-US" sz="1400" dirty="0"/>
              <a:t>and the </a:t>
            </a:r>
            <a:r>
              <a:rPr lang="en-US" sz="1400" i="1" dirty="0"/>
              <a:t>polarization of the light</a:t>
            </a:r>
            <a:r>
              <a:rPr lang="en-US" sz="1400" dirty="0"/>
              <a:t>.</a:t>
            </a:r>
          </a:p>
        </p:txBody>
      </p:sp>
      <p:sp>
        <p:nvSpPr>
          <p:cNvPr id="8" name="TextBox 7">
            <a:extLst>
              <a:ext uri="{FF2B5EF4-FFF2-40B4-BE49-F238E27FC236}">
                <a16:creationId xmlns:a16="http://schemas.microsoft.com/office/drawing/2014/main" id="{49239C69-76E0-4E40-5FC1-DF5F7081B4B2}"/>
              </a:ext>
            </a:extLst>
          </p:cNvPr>
          <p:cNvSpPr txBox="1"/>
          <p:nvPr/>
        </p:nvSpPr>
        <p:spPr>
          <a:xfrm>
            <a:off x="425393" y="3154311"/>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pic>
        <p:nvPicPr>
          <p:cNvPr id="7" name="Picture 6">
            <a:extLst>
              <a:ext uri="{FF2B5EF4-FFF2-40B4-BE49-F238E27FC236}">
                <a16:creationId xmlns:a16="http://schemas.microsoft.com/office/drawing/2014/main" id="{82B62844-0DFC-390F-6F07-519224B5CA62}"/>
              </a:ext>
            </a:extLst>
          </p:cNvPr>
          <p:cNvPicPr>
            <a:picLocks noChangeAspect="1"/>
          </p:cNvPicPr>
          <p:nvPr/>
        </p:nvPicPr>
        <p:blipFill>
          <a:blip r:embed="rId5"/>
          <a:stretch>
            <a:fillRect/>
          </a:stretch>
        </p:blipFill>
        <p:spPr>
          <a:xfrm>
            <a:off x="4895340" y="2974380"/>
            <a:ext cx="1194707" cy="332547"/>
          </a:xfrm>
          <a:prstGeom prst="rect">
            <a:avLst/>
          </a:prstGeom>
        </p:spPr>
      </p:pic>
    </p:spTree>
    <p:extLst>
      <p:ext uri="{BB962C8B-B14F-4D97-AF65-F5344CB8AC3E}">
        <p14:creationId xmlns:p14="http://schemas.microsoft.com/office/powerpoint/2010/main" val="265317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9D18-0335-62F0-49CF-067CED579AF2}"/>
              </a:ext>
            </a:extLst>
          </p:cNvPr>
          <p:cNvSpPr>
            <a:spLocks noGrp="1"/>
          </p:cNvSpPr>
          <p:nvPr>
            <p:ph type="title"/>
          </p:nvPr>
        </p:nvSpPr>
        <p:spPr>
          <a:xfrm>
            <a:off x="203200" y="301091"/>
            <a:ext cx="8519435" cy="572700"/>
          </a:xfrm>
        </p:spPr>
        <p:txBody>
          <a:bodyPr/>
          <a:lstStyle/>
          <a:p>
            <a:r>
              <a:rPr lang="en-US" dirty="0"/>
              <a:t>Theory (Multiple Interfaces &amp; the Transfer Matrix)</a:t>
            </a:r>
          </a:p>
        </p:txBody>
      </p:sp>
      <p:pic>
        <p:nvPicPr>
          <p:cNvPr id="7" name="Picture 6" descr="A diagram of a film&#10;&#10;Description automatically generated">
            <a:extLst>
              <a:ext uri="{FF2B5EF4-FFF2-40B4-BE49-F238E27FC236}">
                <a16:creationId xmlns:a16="http://schemas.microsoft.com/office/drawing/2014/main" id="{71629FC0-1026-F9B5-6335-570F152BFBA9}"/>
              </a:ext>
            </a:extLst>
          </p:cNvPr>
          <p:cNvPicPr>
            <a:picLocks noChangeAspect="1"/>
          </p:cNvPicPr>
          <p:nvPr/>
        </p:nvPicPr>
        <p:blipFill>
          <a:blip r:embed="rId2"/>
          <a:stretch>
            <a:fillRect/>
          </a:stretch>
        </p:blipFill>
        <p:spPr>
          <a:xfrm>
            <a:off x="275166" y="930067"/>
            <a:ext cx="3803556" cy="2320622"/>
          </a:xfrm>
          <a:prstGeom prst="rect">
            <a:avLst/>
          </a:prstGeom>
        </p:spPr>
      </p:pic>
      <p:sp>
        <p:nvSpPr>
          <p:cNvPr id="13" name="TextBox 12">
            <a:extLst>
              <a:ext uri="{FF2B5EF4-FFF2-40B4-BE49-F238E27FC236}">
                <a16:creationId xmlns:a16="http://schemas.microsoft.com/office/drawing/2014/main" id="{69916234-6E6C-C6AE-C3D0-9565D9DC8F08}"/>
              </a:ext>
            </a:extLst>
          </p:cNvPr>
          <p:cNvSpPr txBox="1"/>
          <p:nvPr/>
        </p:nvSpPr>
        <p:spPr>
          <a:xfrm>
            <a:off x="4090639" y="1173929"/>
            <a:ext cx="4570761" cy="738664"/>
          </a:xfrm>
          <a:prstGeom prst="rect">
            <a:avLst/>
          </a:prstGeom>
          <a:noFill/>
        </p:spPr>
        <p:txBody>
          <a:bodyPr wrap="square">
            <a:spAutoFit/>
          </a:bodyPr>
          <a:lstStyle/>
          <a:p>
            <a:pPr algn="just"/>
            <a:r>
              <a:rPr lang="en-US" dirty="0"/>
              <a:t>When light encounters multiple interfaces the </a:t>
            </a:r>
            <a:r>
              <a:rPr lang="en-US" b="1" dirty="0">
                <a:solidFill>
                  <a:srgbClr val="FF0000"/>
                </a:solidFill>
              </a:rPr>
              <a:t>complexity</a:t>
            </a:r>
            <a:r>
              <a:rPr lang="en-US" dirty="0"/>
              <a:t> of reflection and transmission calculations </a:t>
            </a:r>
            <a:r>
              <a:rPr lang="en-US" b="1" dirty="0">
                <a:solidFill>
                  <a:srgbClr val="FF0000"/>
                </a:solidFill>
              </a:rPr>
              <a:t>increases significantly</a:t>
            </a:r>
            <a:r>
              <a:rPr lang="en-US" dirty="0"/>
              <a:t>.</a:t>
            </a:r>
          </a:p>
        </p:txBody>
      </p:sp>
      <p:sp>
        <p:nvSpPr>
          <p:cNvPr id="15" name="TextBox 14">
            <a:extLst>
              <a:ext uri="{FF2B5EF4-FFF2-40B4-BE49-F238E27FC236}">
                <a16:creationId xmlns:a16="http://schemas.microsoft.com/office/drawing/2014/main" id="{80B6E64A-C1D5-A08F-66A6-DF1E9FCE76EE}"/>
              </a:ext>
            </a:extLst>
          </p:cNvPr>
          <p:cNvSpPr txBox="1"/>
          <p:nvPr/>
        </p:nvSpPr>
        <p:spPr>
          <a:xfrm>
            <a:off x="4078722" y="2140619"/>
            <a:ext cx="4778195" cy="738664"/>
          </a:xfrm>
          <a:prstGeom prst="rect">
            <a:avLst/>
          </a:prstGeom>
          <a:noFill/>
        </p:spPr>
        <p:txBody>
          <a:bodyPr wrap="square">
            <a:spAutoFit/>
          </a:bodyPr>
          <a:lstStyle/>
          <a:p>
            <a:pPr algn="just"/>
            <a:r>
              <a:rPr lang="en-US" dirty="0"/>
              <a:t>The </a:t>
            </a:r>
            <a:r>
              <a:rPr lang="en-US" b="1" dirty="0">
                <a:solidFill>
                  <a:srgbClr val="FF0000"/>
                </a:solidFill>
              </a:rPr>
              <a:t>transfer matrix </a:t>
            </a:r>
            <a:r>
              <a:rPr lang="en-US" dirty="0"/>
              <a:t>approach allows for the systematic calculation of light behavior through multiple layers with varying refractive indices and thicknesses. </a:t>
            </a:r>
          </a:p>
        </p:txBody>
      </p:sp>
      <p:pic>
        <p:nvPicPr>
          <p:cNvPr id="18" name="Picture 17">
            <a:extLst>
              <a:ext uri="{FF2B5EF4-FFF2-40B4-BE49-F238E27FC236}">
                <a16:creationId xmlns:a16="http://schemas.microsoft.com/office/drawing/2014/main" id="{0ACDDD80-CB6F-3CAE-E4C0-C582C4521E72}"/>
              </a:ext>
            </a:extLst>
          </p:cNvPr>
          <p:cNvPicPr>
            <a:picLocks noChangeAspect="1"/>
          </p:cNvPicPr>
          <p:nvPr/>
        </p:nvPicPr>
        <p:blipFill>
          <a:blip r:embed="rId3"/>
          <a:stretch>
            <a:fillRect/>
          </a:stretch>
        </p:blipFill>
        <p:spPr>
          <a:xfrm>
            <a:off x="265101" y="3527688"/>
            <a:ext cx="3416300" cy="723900"/>
          </a:xfrm>
          <a:prstGeom prst="rect">
            <a:avLst/>
          </a:prstGeom>
        </p:spPr>
      </p:pic>
      <p:pic>
        <p:nvPicPr>
          <p:cNvPr id="19" name="Picture 18">
            <a:extLst>
              <a:ext uri="{FF2B5EF4-FFF2-40B4-BE49-F238E27FC236}">
                <a16:creationId xmlns:a16="http://schemas.microsoft.com/office/drawing/2014/main" id="{CDD95E49-2C5D-DBCA-25CC-D53886BC7BD7}"/>
              </a:ext>
            </a:extLst>
          </p:cNvPr>
          <p:cNvPicPr>
            <a:picLocks noChangeAspect="1"/>
          </p:cNvPicPr>
          <p:nvPr/>
        </p:nvPicPr>
        <p:blipFill>
          <a:blip r:embed="rId4"/>
          <a:stretch>
            <a:fillRect/>
          </a:stretch>
        </p:blipFill>
        <p:spPr>
          <a:xfrm>
            <a:off x="4873969" y="4032574"/>
            <a:ext cx="3187700" cy="698500"/>
          </a:xfrm>
          <a:prstGeom prst="rect">
            <a:avLst/>
          </a:prstGeom>
        </p:spPr>
      </p:pic>
      <p:sp>
        <p:nvSpPr>
          <p:cNvPr id="22" name="TextBox 21">
            <a:extLst>
              <a:ext uri="{FF2B5EF4-FFF2-40B4-BE49-F238E27FC236}">
                <a16:creationId xmlns:a16="http://schemas.microsoft.com/office/drawing/2014/main" id="{84766B63-3783-5331-E466-083946DAB20C}"/>
              </a:ext>
            </a:extLst>
          </p:cNvPr>
          <p:cNvSpPr txBox="1"/>
          <p:nvPr/>
        </p:nvSpPr>
        <p:spPr>
          <a:xfrm>
            <a:off x="4566041" y="3015233"/>
            <a:ext cx="3803556" cy="523220"/>
          </a:xfrm>
          <a:prstGeom prst="rect">
            <a:avLst/>
          </a:prstGeom>
          <a:solidFill>
            <a:srgbClr val="FF0000">
              <a:alpha val="71708"/>
            </a:srgbClr>
          </a:solidFill>
        </p:spPr>
        <p:txBody>
          <a:bodyPr wrap="square">
            <a:spAutoFit/>
          </a:bodyPr>
          <a:lstStyle/>
          <a:p>
            <a:r>
              <a:rPr lang="en-US" dirty="0"/>
              <a:t>n is a function of the wavelength (</a:t>
            </a:r>
            <a:r>
              <a:rPr lang="el-GR" dirty="0"/>
              <a:t>λ) </a:t>
            </a:r>
            <a:r>
              <a:rPr lang="en-US" dirty="0"/>
              <a:t>of light… we need COMSOL!!</a:t>
            </a:r>
          </a:p>
        </p:txBody>
      </p:sp>
      <p:sp>
        <p:nvSpPr>
          <p:cNvPr id="3" name="TextBox 2">
            <a:extLst>
              <a:ext uri="{FF2B5EF4-FFF2-40B4-BE49-F238E27FC236}">
                <a16:creationId xmlns:a16="http://schemas.microsoft.com/office/drawing/2014/main" id="{7C119153-FD17-DF05-6A7F-0EE7C0CA8EE8}"/>
              </a:ext>
            </a:extLst>
          </p:cNvPr>
          <p:cNvSpPr txBox="1"/>
          <p:nvPr/>
        </p:nvSpPr>
        <p:spPr>
          <a:xfrm>
            <a:off x="203200" y="3343022"/>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pic>
        <p:nvPicPr>
          <p:cNvPr id="4" name="Picture 3">
            <a:extLst>
              <a:ext uri="{FF2B5EF4-FFF2-40B4-BE49-F238E27FC236}">
                <a16:creationId xmlns:a16="http://schemas.microsoft.com/office/drawing/2014/main" id="{CF08220F-914E-C830-87C8-246CE45CB46B}"/>
              </a:ext>
            </a:extLst>
          </p:cNvPr>
          <p:cNvPicPr>
            <a:picLocks noChangeAspect="1"/>
          </p:cNvPicPr>
          <p:nvPr/>
        </p:nvPicPr>
        <p:blipFill>
          <a:blip r:embed="rId5"/>
          <a:stretch>
            <a:fillRect/>
          </a:stretch>
        </p:blipFill>
        <p:spPr>
          <a:xfrm>
            <a:off x="435576" y="4251588"/>
            <a:ext cx="2834684" cy="590821"/>
          </a:xfrm>
          <a:prstGeom prst="rect">
            <a:avLst/>
          </a:prstGeom>
        </p:spPr>
      </p:pic>
    </p:spTree>
    <p:extLst>
      <p:ext uri="{BB962C8B-B14F-4D97-AF65-F5344CB8AC3E}">
        <p14:creationId xmlns:p14="http://schemas.microsoft.com/office/powerpoint/2010/main" val="2085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low polygon of a circular object&#10;&#10;Description automatically generated">
            <a:extLst>
              <a:ext uri="{FF2B5EF4-FFF2-40B4-BE49-F238E27FC236}">
                <a16:creationId xmlns:a16="http://schemas.microsoft.com/office/drawing/2014/main" id="{172D4A23-7B56-8C87-AD86-D52CECA674CD}"/>
              </a:ext>
            </a:extLst>
          </p:cNvPr>
          <p:cNvPicPr>
            <a:picLocks noChangeAspect="1"/>
          </p:cNvPicPr>
          <p:nvPr/>
        </p:nvPicPr>
        <p:blipFill>
          <a:blip r:embed="rId3"/>
          <a:stretch>
            <a:fillRect/>
          </a:stretch>
        </p:blipFill>
        <p:spPr>
          <a:xfrm>
            <a:off x="1478065" y="3906757"/>
            <a:ext cx="1692789" cy="922805"/>
          </a:xfrm>
          <a:prstGeom prst="rect">
            <a:avLst/>
          </a:prstGeom>
        </p:spPr>
      </p:pic>
      <p:sp>
        <p:nvSpPr>
          <p:cNvPr id="2" name="Title 1">
            <a:extLst>
              <a:ext uri="{FF2B5EF4-FFF2-40B4-BE49-F238E27FC236}">
                <a16:creationId xmlns:a16="http://schemas.microsoft.com/office/drawing/2014/main" id="{642E9D18-0335-62F0-49CF-067CED579AF2}"/>
              </a:ext>
            </a:extLst>
          </p:cNvPr>
          <p:cNvSpPr>
            <a:spLocks noGrp="1"/>
          </p:cNvSpPr>
          <p:nvPr>
            <p:ph type="title"/>
          </p:nvPr>
        </p:nvSpPr>
        <p:spPr>
          <a:xfrm>
            <a:off x="330533" y="351891"/>
            <a:ext cx="7704000" cy="572700"/>
          </a:xfrm>
        </p:spPr>
        <p:txBody>
          <a:bodyPr/>
          <a:lstStyle/>
          <a:p>
            <a:r>
              <a:rPr lang="en-US" dirty="0"/>
              <a:t>COMSOL Multiphysics </a:t>
            </a:r>
            <a:r>
              <a:rPr lang="en" dirty="0"/>
              <a:t>™</a:t>
            </a:r>
            <a:endParaRPr lang="en-US" dirty="0"/>
          </a:p>
        </p:txBody>
      </p:sp>
      <p:sp>
        <p:nvSpPr>
          <p:cNvPr id="4" name="Rounded Rectangle 3">
            <a:extLst>
              <a:ext uri="{FF2B5EF4-FFF2-40B4-BE49-F238E27FC236}">
                <a16:creationId xmlns:a16="http://schemas.microsoft.com/office/drawing/2014/main" id="{1C591465-B406-40BB-001B-E2F7C78276A8}"/>
              </a:ext>
            </a:extLst>
          </p:cNvPr>
          <p:cNvSpPr/>
          <p:nvPr/>
        </p:nvSpPr>
        <p:spPr>
          <a:xfrm>
            <a:off x="330533" y="1236743"/>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5" name="Rounded Rectangle 4">
            <a:extLst>
              <a:ext uri="{FF2B5EF4-FFF2-40B4-BE49-F238E27FC236}">
                <a16:creationId xmlns:a16="http://schemas.microsoft.com/office/drawing/2014/main" id="{095D2A2E-616E-07BD-B95F-110290BA3D6A}"/>
              </a:ext>
            </a:extLst>
          </p:cNvPr>
          <p:cNvSpPr/>
          <p:nvPr/>
        </p:nvSpPr>
        <p:spPr>
          <a:xfrm>
            <a:off x="2434795" y="1209936"/>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6" name="Rounded Rectangle 5">
            <a:extLst>
              <a:ext uri="{FF2B5EF4-FFF2-40B4-BE49-F238E27FC236}">
                <a16:creationId xmlns:a16="http://schemas.microsoft.com/office/drawing/2014/main" id="{CEBDA6AF-68AC-180A-6621-35FFDE1C85AD}"/>
              </a:ext>
            </a:extLst>
          </p:cNvPr>
          <p:cNvSpPr/>
          <p:nvPr/>
        </p:nvSpPr>
        <p:spPr>
          <a:xfrm>
            <a:off x="4604066" y="1236743"/>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8" name="Rounded Rectangle 7">
            <a:extLst>
              <a:ext uri="{FF2B5EF4-FFF2-40B4-BE49-F238E27FC236}">
                <a16:creationId xmlns:a16="http://schemas.microsoft.com/office/drawing/2014/main" id="{FD91E11C-D595-A521-E08C-4FC17575C50E}"/>
              </a:ext>
            </a:extLst>
          </p:cNvPr>
          <p:cNvSpPr/>
          <p:nvPr/>
        </p:nvSpPr>
        <p:spPr>
          <a:xfrm>
            <a:off x="1617671" y="335309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9" name="Rounded Rectangle 8">
            <a:extLst>
              <a:ext uri="{FF2B5EF4-FFF2-40B4-BE49-F238E27FC236}">
                <a16:creationId xmlns:a16="http://schemas.microsoft.com/office/drawing/2014/main" id="{C451B46F-94C8-A208-9ED8-8E213669CA22}"/>
              </a:ext>
            </a:extLst>
          </p:cNvPr>
          <p:cNvSpPr/>
          <p:nvPr/>
        </p:nvSpPr>
        <p:spPr>
          <a:xfrm>
            <a:off x="3855032" y="3353095"/>
            <a:ext cx="1472119" cy="667966"/>
          </a:xfrm>
          <a:prstGeom prst="roundRect">
            <a:avLst/>
          </a:prstGeom>
          <a:solidFill>
            <a:schemeClr val="accent1">
              <a:alpha val="2354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10" name="Rounded Rectangle 9">
            <a:extLst>
              <a:ext uri="{FF2B5EF4-FFF2-40B4-BE49-F238E27FC236}">
                <a16:creationId xmlns:a16="http://schemas.microsoft.com/office/drawing/2014/main" id="{4F1BFBB9-974E-DD24-08CC-2900FF263091}"/>
              </a:ext>
            </a:extLst>
          </p:cNvPr>
          <p:cNvSpPr/>
          <p:nvPr/>
        </p:nvSpPr>
        <p:spPr>
          <a:xfrm>
            <a:off x="5956208" y="335309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11" name="Straight Arrow Connector 10">
            <a:extLst>
              <a:ext uri="{FF2B5EF4-FFF2-40B4-BE49-F238E27FC236}">
                <a16:creationId xmlns:a16="http://schemas.microsoft.com/office/drawing/2014/main" id="{AF6FA72C-5072-B08A-C2B1-A3C083427743}"/>
              </a:ext>
            </a:extLst>
          </p:cNvPr>
          <p:cNvCxnSpPr>
            <a:cxnSpLocks/>
            <a:stCxn id="4" idx="3"/>
          </p:cNvCxnSpPr>
          <p:nvPr/>
        </p:nvCxnSpPr>
        <p:spPr>
          <a:xfrm>
            <a:off x="1737645" y="1641306"/>
            <a:ext cx="697150" cy="302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4833BB-A289-EF08-0A29-0777FB1A81E1}"/>
              </a:ext>
            </a:extLst>
          </p:cNvPr>
          <p:cNvCxnSpPr>
            <a:cxnSpLocks/>
            <a:stCxn id="5" idx="3"/>
            <a:endCxn id="6" idx="1"/>
          </p:cNvCxnSpPr>
          <p:nvPr/>
        </p:nvCxnSpPr>
        <p:spPr>
          <a:xfrm flipV="1">
            <a:off x="3906914" y="1649432"/>
            <a:ext cx="697152" cy="6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3DFFBD-B35A-9BD1-13A6-8362EFB33E2D}"/>
              </a:ext>
            </a:extLst>
          </p:cNvPr>
          <p:cNvCxnSpPr>
            <a:cxnSpLocks/>
          </p:cNvCxnSpPr>
          <p:nvPr/>
        </p:nvCxnSpPr>
        <p:spPr>
          <a:xfrm>
            <a:off x="6076183" y="1570727"/>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4DD01FE-32CB-1276-DB66-EEFF4B6C23B7}"/>
              </a:ext>
            </a:extLst>
          </p:cNvPr>
          <p:cNvCxnSpPr>
            <a:cxnSpLocks/>
            <a:endCxn id="9" idx="1"/>
          </p:cNvCxnSpPr>
          <p:nvPr/>
        </p:nvCxnSpPr>
        <p:spPr>
          <a:xfrm>
            <a:off x="3089790" y="3687078"/>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D0226F-88CE-5E8C-65EC-8393547A070E}"/>
              </a:ext>
            </a:extLst>
          </p:cNvPr>
          <p:cNvCxnSpPr>
            <a:cxnSpLocks/>
          </p:cNvCxnSpPr>
          <p:nvPr/>
        </p:nvCxnSpPr>
        <p:spPr>
          <a:xfrm>
            <a:off x="5338654" y="368707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EEFEF38-2A0C-2A8B-E1F0-95258FDDBF63}"/>
              </a:ext>
            </a:extLst>
          </p:cNvPr>
          <p:cNvCxnSpPr>
            <a:cxnSpLocks/>
            <a:endCxn id="8" idx="1"/>
          </p:cNvCxnSpPr>
          <p:nvPr/>
        </p:nvCxnSpPr>
        <p:spPr>
          <a:xfrm flipH="1">
            <a:off x="1617671" y="1649432"/>
            <a:ext cx="6248764" cy="2037646"/>
          </a:xfrm>
          <a:prstGeom prst="bentConnector5">
            <a:avLst>
              <a:gd name="adj1" fmla="val -3658"/>
              <a:gd name="adj2" fmla="val 51931"/>
              <a:gd name="adj3" fmla="val 10365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DFB216-BEFB-4C8D-5EC3-4B317EC5822C}"/>
              </a:ext>
            </a:extLst>
          </p:cNvPr>
          <p:cNvSpPr txBox="1"/>
          <p:nvPr/>
        </p:nvSpPr>
        <p:spPr>
          <a:xfrm>
            <a:off x="1757100" y="4679453"/>
            <a:ext cx="2665379" cy="215444"/>
          </a:xfrm>
          <a:prstGeom prst="rect">
            <a:avLst/>
          </a:prstGeom>
          <a:noFill/>
        </p:spPr>
        <p:txBody>
          <a:bodyPr wrap="square" rtlCol="0">
            <a:spAutoFit/>
          </a:bodyPr>
          <a:lstStyle/>
          <a:p>
            <a:r>
              <a:rPr lang="en-US" sz="800" dirty="0"/>
              <a:t>Normal-sized mesh</a:t>
            </a:r>
          </a:p>
        </p:txBody>
      </p:sp>
      <p:sp>
        <p:nvSpPr>
          <p:cNvPr id="20" name="Rounded Rectangle 19">
            <a:extLst>
              <a:ext uri="{FF2B5EF4-FFF2-40B4-BE49-F238E27FC236}">
                <a16:creationId xmlns:a16="http://schemas.microsoft.com/office/drawing/2014/main" id="{8F22E56B-5E01-584D-BB2A-FA942A4313D7}"/>
              </a:ext>
            </a:extLst>
          </p:cNvPr>
          <p:cNvSpPr/>
          <p:nvPr/>
        </p:nvSpPr>
        <p:spPr>
          <a:xfrm>
            <a:off x="6692268" y="1234318"/>
            <a:ext cx="1174168" cy="758787"/>
          </a:xfrm>
          <a:prstGeom prst="roundRect">
            <a:avLst/>
          </a:prstGeom>
          <a:solidFill>
            <a:schemeClr val="accent1">
              <a:alpha val="2354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Tree>
    <p:extLst>
      <p:ext uri="{BB962C8B-B14F-4D97-AF65-F5344CB8AC3E}">
        <p14:creationId xmlns:p14="http://schemas.microsoft.com/office/powerpoint/2010/main" val="4206435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47680-3E11-B8B8-D129-2358C6D72BB5}"/>
              </a:ext>
            </a:extLst>
          </p:cNvPr>
          <p:cNvPicPr>
            <a:picLocks noChangeAspect="1"/>
          </p:cNvPicPr>
          <p:nvPr/>
        </p:nvPicPr>
        <p:blipFill>
          <a:blip r:embed="rId2"/>
          <a:stretch>
            <a:fillRect/>
          </a:stretch>
        </p:blipFill>
        <p:spPr>
          <a:xfrm>
            <a:off x="288200" y="293907"/>
            <a:ext cx="8356750" cy="4540559"/>
          </a:xfrm>
          <a:prstGeom prst="rect">
            <a:avLst/>
          </a:prstGeom>
        </p:spPr>
      </p:pic>
    </p:spTree>
    <p:extLst>
      <p:ext uri="{BB962C8B-B14F-4D97-AF65-F5344CB8AC3E}">
        <p14:creationId xmlns:p14="http://schemas.microsoft.com/office/powerpoint/2010/main" val="325919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68F1-E334-7DC9-5FC4-D6E778B2069E}"/>
              </a:ext>
            </a:extLst>
          </p:cNvPr>
          <p:cNvSpPr>
            <a:spLocks noGrp="1"/>
          </p:cNvSpPr>
          <p:nvPr>
            <p:ph type="title"/>
          </p:nvPr>
        </p:nvSpPr>
        <p:spPr>
          <a:xfrm>
            <a:off x="191096" y="258406"/>
            <a:ext cx="8610601" cy="572700"/>
          </a:xfrm>
        </p:spPr>
        <p:txBody>
          <a:bodyPr/>
          <a:lstStyle/>
          <a:p>
            <a:r>
              <a:rPr lang="en-US" dirty="0"/>
              <a:t>Validation of Models Against Established Literature</a:t>
            </a:r>
          </a:p>
        </p:txBody>
      </p:sp>
      <p:sp>
        <p:nvSpPr>
          <p:cNvPr id="8" name="TextBox 7">
            <a:extLst>
              <a:ext uri="{FF2B5EF4-FFF2-40B4-BE49-F238E27FC236}">
                <a16:creationId xmlns:a16="http://schemas.microsoft.com/office/drawing/2014/main" id="{575B406A-DAAC-5F75-8364-D89CBF63A111}"/>
              </a:ext>
            </a:extLst>
          </p:cNvPr>
          <p:cNvSpPr txBox="1"/>
          <p:nvPr/>
        </p:nvSpPr>
        <p:spPr>
          <a:xfrm>
            <a:off x="266698" y="972635"/>
            <a:ext cx="5891215" cy="738664"/>
          </a:xfrm>
          <a:prstGeom prst="rect">
            <a:avLst/>
          </a:prstGeom>
          <a:noFill/>
        </p:spPr>
        <p:txBody>
          <a:bodyPr wrap="square">
            <a:spAutoFit/>
          </a:bodyPr>
          <a:lstStyle/>
          <a:p>
            <a:pPr algn="just"/>
            <a:r>
              <a:rPr lang="en-US" dirty="0"/>
              <a:t>Anti-reflectance coatings are designed to minimize reflection and maximize transmission of light through strategic manipulation of refractive indices across different layers. </a:t>
            </a:r>
          </a:p>
        </p:txBody>
      </p:sp>
      <p:pic>
        <p:nvPicPr>
          <p:cNvPr id="9" name="Picture 8">
            <a:extLst>
              <a:ext uri="{FF2B5EF4-FFF2-40B4-BE49-F238E27FC236}">
                <a16:creationId xmlns:a16="http://schemas.microsoft.com/office/drawing/2014/main" id="{C04862B7-2774-7ADC-EFE3-47627C32A6EB}"/>
              </a:ext>
            </a:extLst>
          </p:cNvPr>
          <p:cNvPicPr>
            <a:picLocks noChangeAspect="1"/>
          </p:cNvPicPr>
          <p:nvPr/>
        </p:nvPicPr>
        <p:blipFill>
          <a:blip r:embed="rId2"/>
          <a:stretch>
            <a:fillRect/>
          </a:stretch>
        </p:blipFill>
        <p:spPr>
          <a:xfrm>
            <a:off x="376946" y="2209801"/>
            <a:ext cx="2209800" cy="723900"/>
          </a:xfrm>
          <a:prstGeom prst="rect">
            <a:avLst/>
          </a:prstGeom>
        </p:spPr>
      </p:pic>
      <p:sp>
        <p:nvSpPr>
          <p:cNvPr id="10" name="Right Arrow 9">
            <a:extLst>
              <a:ext uri="{FF2B5EF4-FFF2-40B4-BE49-F238E27FC236}">
                <a16:creationId xmlns:a16="http://schemas.microsoft.com/office/drawing/2014/main" id="{3C942808-F87A-3D29-643B-F03D60D4B4F9}"/>
              </a:ext>
            </a:extLst>
          </p:cNvPr>
          <p:cNvSpPr/>
          <p:nvPr/>
        </p:nvSpPr>
        <p:spPr>
          <a:xfrm>
            <a:off x="2660829" y="2571750"/>
            <a:ext cx="684000" cy="144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1F4F4E-A534-2F18-857A-54B59624DAE9}"/>
              </a:ext>
            </a:extLst>
          </p:cNvPr>
          <p:cNvPicPr>
            <a:picLocks noChangeAspect="1"/>
          </p:cNvPicPr>
          <p:nvPr/>
        </p:nvPicPr>
        <p:blipFill>
          <a:blip r:embed="rId3"/>
          <a:stretch>
            <a:fillRect/>
          </a:stretch>
        </p:blipFill>
        <p:spPr>
          <a:xfrm>
            <a:off x="3418912" y="2254250"/>
            <a:ext cx="1206500" cy="635000"/>
          </a:xfrm>
          <a:prstGeom prst="rect">
            <a:avLst/>
          </a:prstGeom>
        </p:spPr>
      </p:pic>
      <p:pic>
        <p:nvPicPr>
          <p:cNvPr id="12" name="Picture 11">
            <a:extLst>
              <a:ext uri="{FF2B5EF4-FFF2-40B4-BE49-F238E27FC236}">
                <a16:creationId xmlns:a16="http://schemas.microsoft.com/office/drawing/2014/main" id="{93995768-D15A-A6B5-9875-32C5652BC919}"/>
              </a:ext>
            </a:extLst>
          </p:cNvPr>
          <p:cNvPicPr>
            <a:picLocks noChangeAspect="1"/>
          </p:cNvPicPr>
          <p:nvPr/>
        </p:nvPicPr>
        <p:blipFill>
          <a:blip r:embed="rId4"/>
          <a:stretch>
            <a:fillRect/>
          </a:stretch>
        </p:blipFill>
        <p:spPr>
          <a:xfrm>
            <a:off x="5624300" y="2035054"/>
            <a:ext cx="3177397" cy="1978146"/>
          </a:xfrm>
          <a:prstGeom prst="rect">
            <a:avLst/>
          </a:prstGeom>
        </p:spPr>
      </p:pic>
      <p:sp>
        <p:nvSpPr>
          <p:cNvPr id="3" name="TextBox 2">
            <a:extLst>
              <a:ext uri="{FF2B5EF4-FFF2-40B4-BE49-F238E27FC236}">
                <a16:creationId xmlns:a16="http://schemas.microsoft.com/office/drawing/2014/main" id="{03704F14-598A-BA6C-58ED-62DEBA66AA8B}"/>
              </a:ext>
            </a:extLst>
          </p:cNvPr>
          <p:cNvSpPr txBox="1"/>
          <p:nvPr/>
        </p:nvSpPr>
        <p:spPr>
          <a:xfrm>
            <a:off x="5624300" y="4013200"/>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spTree>
    <p:extLst>
      <p:ext uri="{BB962C8B-B14F-4D97-AF65-F5344CB8AC3E}">
        <p14:creationId xmlns:p14="http://schemas.microsoft.com/office/powerpoint/2010/main" val="286361164"/>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1344</TotalTime>
  <Words>1360</Words>
  <Application>Microsoft Macintosh PowerPoint</Application>
  <PresentationFormat>On-screen Show (16:9)</PresentationFormat>
  <Paragraphs>110</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Figtree Black</vt:lpstr>
      <vt:lpstr>Hanken Grotesk</vt:lpstr>
      <vt:lpstr>Elegant Black &amp; White Thesis Defense by Slidesgo</vt:lpstr>
      <vt:lpstr>Modeling Passive Daytime Radiative Cooling Devices (PDRCs) using COMSOL Multiphysics™</vt:lpstr>
      <vt:lpstr>Motivation.</vt:lpstr>
      <vt:lpstr>So, What are PDRCs?</vt:lpstr>
      <vt:lpstr>Thesis Goals.</vt:lpstr>
      <vt:lpstr>Theory (Single Interfaces &amp; Fresnel Equations)</vt:lpstr>
      <vt:lpstr>Theory (Multiple Interfaces &amp; the Transfer Matrix)</vt:lpstr>
      <vt:lpstr>COMSOL Multiphysics ™</vt:lpstr>
      <vt:lpstr>PowerPoint Presentation</vt:lpstr>
      <vt:lpstr>Validation of Models Against Established Literature</vt:lpstr>
      <vt:lpstr>Validation of Models Against Established Literature</vt:lpstr>
      <vt:lpstr>PDRC Device Modeling (Silicon Only)</vt:lpstr>
      <vt:lpstr>PDRC Device Modeling (Si + Ag)</vt:lpstr>
      <vt:lpstr>Conclusions and Future Work</vt:lpstr>
      <vt:lpstr>Acknowledgements</vt:lpstr>
      <vt:lpstr>Appendix (the Mesh)</vt:lpstr>
      <vt:lpstr>PDRCs, They’re Not Just a Pipe Dream</vt:lpstr>
      <vt:lpstr>Alternatives to Silver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Passive Daytime Radiative Cooling Devices (PDRCs) using COMSOL Multiphysics™.</dc:title>
  <cp:lastModifiedBy>Collins Munene Kariuki</cp:lastModifiedBy>
  <cp:revision>421</cp:revision>
  <dcterms:modified xsi:type="dcterms:W3CDTF">2024-05-05T23:43:52Z</dcterms:modified>
</cp:coreProperties>
</file>